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Lst>
  <p:notesMasterIdLst>
    <p:notesMasterId r:id="rId21"/>
  </p:notesMasterIdLst>
  <p:sldIdLst>
    <p:sldId id="256" r:id="rId2"/>
    <p:sldId id="31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310" r:id="rId20"/>
  </p:sldIdLst>
  <p:sldSz cx="9144000" cy="5143500" type="screen16x9"/>
  <p:notesSz cx="10021888" cy="6889750"/>
  <p:embeddedFontLst>
    <p:embeddedFont>
      <p:font typeface="Exo 2" panose="020B0604020202020204" charset="0"/>
      <p:regular r:id="rId22"/>
      <p:bold r:id="rId23"/>
      <p:italic r:id="rId24"/>
      <p:boldItalic r:id="rId25"/>
    </p:embeddedFont>
    <p:embeddedFont>
      <p:font typeface="Fira Sans Extra Condensed Medium" panose="020B0604020202020204" charset="0"/>
      <p:regular r:id="rId26"/>
      <p:bold r:id="rId27"/>
      <p:italic r:id="rId28"/>
      <p:boldItalic r:id="rId29"/>
    </p:embeddedFont>
    <p:embeddedFont>
      <p:font typeface="Roboto Condensed" panose="02000000000000000000" pitchFamily="2" charset="0"/>
      <p:regular r:id="rId30"/>
      <p:bold r:id="rId31"/>
      <p:italic r:id="rId32"/>
      <p:boldItalic r:id="rId33"/>
    </p:embeddedFont>
    <p:embeddedFont>
      <p:font typeface="Roboto Condensed Light"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99" d="100"/>
          <a:sy n="199" d="100"/>
        </p:scale>
        <p:origin x="684" y="150"/>
      </p:cViewPr>
      <p:guideLst>
        <p:guide orient="horz" pos="154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02189" y="3272631"/>
            <a:ext cx="8017510" cy="3100388"/>
          </a:xfrm>
          <a:prstGeom prst="rect">
            <a:avLst/>
          </a:prstGeom>
          <a:noFill/>
          <a:ln>
            <a:noFill/>
          </a:ln>
        </p:spPr>
        <p:txBody>
          <a:bodyPr spcFirstLastPara="1" wrap="square" lIns="96618" tIns="96618" rIns="96618" bIns="96618"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4dfce81f19_0_45: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4dfce81f19_0_45: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e48ae9e760_1_333: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e48ae9e760_1_333: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r>
              <a:rPr lang="en"/>
              <a:t>Discriminative means that the model is trained to focus only on the differences between the two classes, unlike a generative classifier that tries to understand the characteristics of each class.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e48ae9e760_1_653: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e48ae9e760_1_653: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r>
              <a:rPr lang="en"/>
              <a:t>Binary Classification: typically 0 = negative class (answer = no), 1 = positive class (answer = yes).</a:t>
            </a:r>
            <a:endParaRPr/>
          </a:p>
          <a:p>
            <a:pPr marL="0" indent="0">
              <a:buNone/>
            </a:pPr>
            <a:r>
              <a:rPr lang="en"/>
              <a:t>linear regression is basically the line of best fit.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e48ae9e760_1_882: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e48ae9e760_1_882: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r>
              <a:rPr lang="en">
                <a:solidFill>
                  <a:schemeClr val="dk1"/>
                </a:solidFill>
              </a:rPr>
              <a:t>some of you in math class or biology class may have heard of logistic growth versus exponential growth: guess what, logistic regression uses basically the same function as the logistic equation you learn in class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e95ae7a2ac_0_0: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e95ae7a2ac_0_0: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r>
              <a:rPr lang="en"/>
              <a:t>we used least squares to estimate the unknown linear regression coefficients, but for logistic regression we’ll use maximum likelihood estimation (MLE) because its more accurate (although mathematically speaking, least squares is just a special case of maximum likelihood, but let’s not get into that, it’s the math is too complicated). Basically, the maximum likelihood function estimates the coefficients.</a:t>
            </a:r>
            <a:endParaRPr/>
          </a:p>
          <a:p>
            <a:pPr marL="0" indent="0">
              <a:buNone/>
            </a:pPr>
            <a:endParaRPr/>
          </a:p>
          <a:p>
            <a:pPr marL="0" indent="0">
              <a:buNone/>
            </a:pPr>
            <a:r>
              <a:rPr lang="en"/>
              <a:t>So far the formulas I showed you are assuming you are doing binary classification with only 1 predictor, in reality you can do have multiple classes with multiple predictors (both continuous and categorica, for categorical you’ll have to use dummy variablesl) but I’m not going to show the mathematical models for that because multiple logistic regression is too complex.</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e48ae9e760_1_1467: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e48ae9e760_1_1467: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e48ae9e760_1_1080: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e48ae9e760_1_1080: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r>
              <a:rPr lang="en"/>
              <a:t>remember 1 = positive. 0 = negative</a:t>
            </a:r>
            <a:endParaRPr/>
          </a:p>
          <a:p>
            <a:pPr marL="0" indent="0">
              <a:buNone/>
            </a:pPr>
            <a:r>
              <a:rPr lang="en" strike="sngStrike"/>
              <a:t>If you graph these points (with precision on the y-axis and recall on the x-axis), you get a precision-recall curve (or equivalently, a precision-recall graph)</a:t>
            </a:r>
            <a:endParaRPr strike="sngStrike"/>
          </a:p>
          <a:p>
            <a:pPr marL="0" indent="0">
              <a:buNone/>
            </a:pPr>
            <a:r>
              <a:rPr lang="en" strike="sngStrike"/>
              <a:t>Unfortunately, precision and recall are often in tension (inversely related). You have to adjust the classification (i.e. what probability value is your cut-off) threshold to find the best balance.</a:t>
            </a:r>
            <a:endParaRPr strike="sngStrike"/>
          </a:p>
          <a:p>
            <a:pPr marL="0" indent="0">
              <a:buNone/>
            </a:pPr>
            <a:endParaRPr/>
          </a:p>
          <a:p>
            <a:pPr marL="0" indent="0">
              <a:buNone/>
            </a:pPr>
            <a:r>
              <a:rPr lang="en"/>
              <a:t>Like precision/recall, specificity and sensitivity are also in tension (inversely related). Once again, you need to adjust the classification threshold to find the right balance.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e48ae9e760_1_1265: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e48ae9e760_1_1265: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r>
              <a:rPr lang="en"/>
              <a:t>Lowering the classification threshold classifies more items as positive, thus increasing both False Positives and True Positives.</a:t>
            </a:r>
            <a:endParaRPr/>
          </a:p>
          <a:p>
            <a:pPr marL="0" indent="0">
              <a:buNone/>
            </a:pPr>
            <a:endParaRPr/>
          </a:p>
          <a:p>
            <a:pPr marL="0" indent="0">
              <a:buNone/>
            </a:pPr>
            <a:r>
              <a:rPr lang="en"/>
              <a:t>I am not going to get deep into using ROC and AUC in this lecture because that’s just too much for one day, but for now, just know that it exists and that it’s one metric data scientists like to use to evaluate classification models.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e48ae9e760_1_1276: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e48ae9e760_1_1276: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r>
              <a:rPr lang="en"/>
              <a:t>Use Log Loss for logistic regression (MSE for linear regression).</a:t>
            </a:r>
            <a:endParaRPr/>
          </a:p>
          <a:p>
            <a:pPr marL="0" indent="0">
              <a:buNone/>
            </a:pPr>
            <a:r>
              <a:rPr lang="en"/>
              <a:t>Cost function is just the average of the loss functions for all samples.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e48ae9e760_1_1439: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e48ae9e760_1_1439: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2db3e8363_1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2db3e8363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e48ae9e760_0_1: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e48ae9e760_0_1: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8d3b44f08_0_0: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8d3b44f08_0_0: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e48ae9e760_0_142: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e48ae9e760_0_142: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Clr>
                <a:schemeClr val="dk1"/>
              </a:buClr>
              <a:buNone/>
            </a:pPr>
            <a:r>
              <a:rPr lang="en"/>
              <a:t>response/target variable </a:t>
            </a:r>
            <a:r>
              <a:rPr lang="en" b="1"/>
              <a:t>continuous vs categorical</a:t>
            </a:r>
            <a:r>
              <a:rPr lang="en"/>
              <a:t>. Quantitative vs qualitative.</a:t>
            </a:r>
            <a:endParaRPr/>
          </a:p>
          <a:p>
            <a:pPr marL="0" indent="0">
              <a:buNone/>
            </a:pPr>
            <a:r>
              <a:rPr lang="en"/>
              <a:t>e.g. eye color = categorical; height = quantitative; spam/not spam = categorical;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e48ae9e760_0_158: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e48ae9e760_0_158: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Clr>
                <a:schemeClr val="dk1"/>
              </a:buClr>
              <a:buNone/>
            </a:pPr>
            <a:r>
              <a:rPr lang="en">
                <a:solidFill>
                  <a:schemeClr val="dk1"/>
                </a:solidFill>
              </a:rPr>
              <a:t>categories sometimes called “labels”</a:t>
            </a:r>
            <a:endParaRPr>
              <a:solidFill>
                <a:schemeClr val="dk1"/>
              </a:solidFill>
            </a:endParaRPr>
          </a:p>
          <a:p>
            <a:pPr marL="0" indent="0">
              <a:buClr>
                <a:schemeClr val="dk1"/>
              </a:buClr>
              <a:buNone/>
            </a:pPr>
            <a:r>
              <a:rPr lang="en">
                <a:solidFill>
                  <a:schemeClr val="dk1"/>
                </a:solidFill>
              </a:rPr>
              <a:t>multi-label is not a function b/c can have two y values</a:t>
            </a:r>
            <a:endParaRPr>
              <a:solidFill>
                <a:schemeClr val="dk1"/>
              </a:solidFill>
            </a:endParaRPr>
          </a:p>
          <a:p>
            <a:pPr marL="0" indent="0">
              <a:buNone/>
            </a:pPr>
            <a:r>
              <a:rPr lang="en">
                <a:solidFill>
                  <a:schemeClr val="dk1"/>
                </a:solidFill>
              </a:rPr>
              <a:t>Now, remember I said classification is a type of supervised learning and so the way we build our model is through training data. With classification it’s very very important to have your training dataset be balanced, regardless if that’s not representative of how things are in the real world. What I mean is that you want to have an even distribution of examples fitting into each class. So if I was creating a model to classify whether this clover is a three leaf or a four leaf clover, I don’t care that there’s way more three leaf clovers out there than four leaf clovers, I still want to have training data that’s 50% three leaf clovers and 50% four leaf clovers so that the model doesn’t just assume that all clovers are three-leaf clovers because, hey, it might be right 99% of the time, but that model isn’t going to be able to do the thing I created it to do which is spot those four-leaf clovers! So if you have an imbalance training dataset, regardless of whether your classification problem is binary, multiclass, or multi-label, you have to deal with the issue of having balanced data first, which I’m not going to cover in this video, but some common methods of dealing with imbalanced data include SMOTE and class weighting.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48ae9e760_3_0: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48ae9e760_3_0: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r>
              <a:rPr lang="en"/>
              <a:t>Trick question: what type of problem have I been asking you guys all been doing right now?</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e48ae9e760_0_180: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e48ae9e760_0_180: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e48ae9e760_1_1453: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e48ae9e760_1_1453: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30" name="Google Shape;130;p26"/>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131"/>
        <p:cNvGrpSpPr/>
        <p:nvPr/>
      </p:nvGrpSpPr>
      <p:grpSpPr>
        <a:xfrm>
          <a:off x="0" y="0"/>
          <a:ext cx="0" cy="0"/>
          <a:chOff x="0" y="0"/>
          <a:chExt cx="0" cy="0"/>
        </a:xfrm>
      </p:grpSpPr>
      <p:sp>
        <p:nvSpPr>
          <p:cNvPr id="132" name="Google Shape;132;p2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33" name="Google Shape;133;p2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37" name="Google Shape;137;p28"/>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38" name="Google Shape;138;p28"/>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39" name="Google Shape;139;p28"/>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40" name="Google Shape;140;p28"/>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CUSTOM_12_1">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43" name="Google Shape;143;p29"/>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44" name="Google Shape;144;p29"/>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45" name="Google Shape;145;p29"/>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46" name="Google Shape;146;p29"/>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47" name="Google Shape;147;p29"/>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48" name="Google Shape;148;p29"/>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49" name="Google Shape;149;p29"/>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50" name="Google Shape;150;p29"/>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ble of contents 1">
  <p:cSld name="CUSTOM_34">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0"/>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53" name="Google Shape;153;p30"/>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54" name="Google Shape;154;p30"/>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5" name="Google Shape;155;p30"/>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6" name="Google Shape;156;p30"/>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7" name="Google Shape;157;p30"/>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8" name="Google Shape;158;p30"/>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9" name="Google Shape;159;p30"/>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0" name="Google Shape;160;p30"/>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1" name="Google Shape;161;p30"/>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62" name="Google Shape;162;p30"/>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63" name="Google Shape;163;p30"/>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64" name="Google Shape;164;p30"/>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65" name="Google Shape;165;p30"/>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66" name="Google Shape;166;p30"/>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167" name="Google Shape;167;p30"/>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68" name="Google Shape;168;p30"/>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169" name="Google Shape;169;p30"/>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70" name="Google Shape;170;p30"/>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p:cSld name="AUTOLAYOUT">
    <p:bg>
      <p:bgPr>
        <a:solidFill>
          <a:srgbClr val="FFFFFF"/>
        </a:solidFill>
        <a:effectLst/>
      </p:bgPr>
    </p:bg>
    <p:spTree>
      <p:nvGrpSpPr>
        <p:cNvPr id="1" name="Shape 171"/>
        <p:cNvGrpSpPr/>
        <p:nvPr/>
      </p:nvGrpSpPr>
      <p:grpSpPr>
        <a:xfrm>
          <a:off x="0" y="0"/>
          <a:ext cx="0" cy="0"/>
          <a:chOff x="0" y="0"/>
          <a:chExt cx="0" cy="0"/>
        </a:xfrm>
      </p:grpSpPr>
      <p:sp>
        <p:nvSpPr>
          <p:cNvPr id="172" name="Google Shape;172;p31"/>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1"/>
          <p:cNvSpPr/>
          <p:nvPr/>
        </p:nvSpPr>
        <p:spPr>
          <a:xfrm>
            <a:off x="3389100" y="0"/>
            <a:ext cx="5754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75" name="Google Shape;175;p31"/>
          <p:cNvSpPr txBox="1">
            <a:spLocks noGrp="1"/>
          </p:cNvSpPr>
          <p:nvPr>
            <p:ph type="title"/>
          </p:nvPr>
        </p:nvSpPr>
        <p:spPr>
          <a:xfrm>
            <a:off x="321825" y="694100"/>
            <a:ext cx="2651400" cy="17817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None/>
              <a:defRPr sz="2600" b="1">
                <a:solidFill>
                  <a:schemeClr val="dk1"/>
                </a:solidFill>
              </a:defRPr>
            </a:lvl1pPr>
            <a:lvl2pPr lvl="1" algn="l" rtl="0">
              <a:lnSpc>
                <a:spcPct val="100000"/>
              </a:lnSpc>
              <a:spcBef>
                <a:spcPts val="0"/>
              </a:spcBef>
              <a:spcAft>
                <a:spcPts val="0"/>
              </a:spcAft>
              <a:buNone/>
              <a:defRPr sz="2600" b="1">
                <a:solidFill>
                  <a:schemeClr val="dk1"/>
                </a:solidFill>
              </a:defRPr>
            </a:lvl2pPr>
            <a:lvl3pPr lvl="2" algn="l" rtl="0">
              <a:lnSpc>
                <a:spcPct val="100000"/>
              </a:lnSpc>
              <a:spcBef>
                <a:spcPts val="0"/>
              </a:spcBef>
              <a:spcAft>
                <a:spcPts val="0"/>
              </a:spcAft>
              <a:buNone/>
              <a:defRPr sz="2600" b="1">
                <a:solidFill>
                  <a:schemeClr val="dk1"/>
                </a:solidFill>
              </a:defRPr>
            </a:lvl3pPr>
            <a:lvl4pPr lvl="3" algn="l" rtl="0">
              <a:lnSpc>
                <a:spcPct val="100000"/>
              </a:lnSpc>
              <a:spcBef>
                <a:spcPts val="0"/>
              </a:spcBef>
              <a:spcAft>
                <a:spcPts val="0"/>
              </a:spcAft>
              <a:buNone/>
              <a:defRPr sz="2600" b="1">
                <a:solidFill>
                  <a:schemeClr val="dk1"/>
                </a:solidFill>
              </a:defRPr>
            </a:lvl4pPr>
            <a:lvl5pPr lvl="4" algn="l" rtl="0">
              <a:lnSpc>
                <a:spcPct val="100000"/>
              </a:lnSpc>
              <a:spcBef>
                <a:spcPts val="0"/>
              </a:spcBef>
              <a:spcAft>
                <a:spcPts val="0"/>
              </a:spcAft>
              <a:buNone/>
              <a:defRPr sz="2600" b="1">
                <a:solidFill>
                  <a:schemeClr val="dk1"/>
                </a:solidFill>
              </a:defRPr>
            </a:lvl5pPr>
            <a:lvl6pPr lvl="5" algn="l" rtl="0">
              <a:lnSpc>
                <a:spcPct val="100000"/>
              </a:lnSpc>
              <a:spcBef>
                <a:spcPts val="0"/>
              </a:spcBef>
              <a:spcAft>
                <a:spcPts val="0"/>
              </a:spcAft>
              <a:buNone/>
              <a:defRPr sz="2600" b="1">
                <a:solidFill>
                  <a:schemeClr val="dk1"/>
                </a:solidFill>
              </a:defRPr>
            </a:lvl6pPr>
            <a:lvl7pPr lvl="6" algn="l" rtl="0">
              <a:lnSpc>
                <a:spcPct val="100000"/>
              </a:lnSpc>
              <a:spcBef>
                <a:spcPts val="0"/>
              </a:spcBef>
              <a:spcAft>
                <a:spcPts val="0"/>
              </a:spcAft>
              <a:buNone/>
              <a:defRPr sz="2600" b="1">
                <a:solidFill>
                  <a:schemeClr val="dk1"/>
                </a:solidFill>
              </a:defRPr>
            </a:lvl7pPr>
            <a:lvl8pPr lvl="7" algn="l" rtl="0">
              <a:lnSpc>
                <a:spcPct val="100000"/>
              </a:lnSpc>
              <a:spcBef>
                <a:spcPts val="0"/>
              </a:spcBef>
              <a:spcAft>
                <a:spcPts val="0"/>
              </a:spcAft>
              <a:buNone/>
              <a:defRPr sz="2600" b="1">
                <a:solidFill>
                  <a:schemeClr val="dk1"/>
                </a:solidFill>
              </a:defRPr>
            </a:lvl8pPr>
            <a:lvl9pPr lvl="8" algn="l" rtl="0">
              <a:lnSpc>
                <a:spcPct val="100000"/>
              </a:lnSpc>
              <a:spcBef>
                <a:spcPts val="0"/>
              </a:spcBef>
              <a:spcAft>
                <a:spcPts val="0"/>
              </a:spcAft>
              <a:buNone/>
              <a:defRPr sz="2600" b="1">
                <a:solidFill>
                  <a:schemeClr val="dk1"/>
                </a:solidFill>
              </a:defRPr>
            </a:lvl9pPr>
          </a:lstStyle>
          <a:p>
            <a:endParaRPr/>
          </a:p>
        </p:txBody>
      </p:sp>
      <p:cxnSp>
        <p:nvCxnSpPr>
          <p:cNvPr id="176" name="Google Shape;176;p31"/>
          <p:cNvCxnSpPr/>
          <p:nvPr/>
        </p:nvCxnSpPr>
        <p:spPr>
          <a:xfrm>
            <a:off x="372950" y="511683"/>
            <a:ext cx="642300" cy="0"/>
          </a:xfrm>
          <a:prstGeom prst="straightConnector1">
            <a:avLst/>
          </a:prstGeom>
          <a:noFill/>
          <a:ln w="76200" cap="flat" cmpd="sng">
            <a:solidFill>
              <a:schemeClr val="accent5"/>
            </a:solidFill>
            <a:prstDash val="solid"/>
            <a:round/>
            <a:headEnd type="none" w="sm" len="sm"/>
            <a:tailEnd type="none" w="sm" len="sm"/>
          </a:ln>
        </p:spPr>
      </p:cxnSp>
      <p:sp>
        <p:nvSpPr>
          <p:cNvPr id="177" name="Google Shape;177;p31"/>
          <p:cNvSpPr txBox="1">
            <a:spLocks noGrp="1"/>
          </p:cNvSpPr>
          <p:nvPr>
            <p:ph type="body" idx="1"/>
          </p:nvPr>
        </p:nvSpPr>
        <p:spPr>
          <a:xfrm>
            <a:off x="321825" y="2506879"/>
            <a:ext cx="2651400" cy="1937100"/>
          </a:xfrm>
          <a:prstGeom prst="rect">
            <a:avLst/>
          </a:prstGeom>
          <a:noFill/>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chemeClr val="dk1"/>
              </a:buClr>
              <a:buSzPts val="1400"/>
              <a:buChar char="●"/>
              <a:defRPr sz="1400">
                <a:solidFill>
                  <a:schemeClr val="dk1"/>
                </a:solidFill>
              </a:defRPr>
            </a:lvl1pPr>
            <a:lvl2pPr marL="914400" lvl="1" indent="-304800" algn="l" rtl="0">
              <a:lnSpc>
                <a:spcPct val="115000"/>
              </a:lnSpc>
              <a:spcBef>
                <a:spcPts val="1600"/>
              </a:spcBef>
              <a:spcAft>
                <a:spcPts val="0"/>
              </a:spcAft>
              <a:buClr>
                <a:schemeClr val="dk1"/>
              </a:buClr>
              <a:buSzPts val="1200"/>
              <a:buChar char="○"/>
              <a:defRPr sz="1200">
                <a:solidFill>
                  <a:schemeClr val="dk1"/>
                </a:solidFill>
              </a:defRPr>
            </a:lvl2pPr>
            <a:lvl3pPr marL="1371600" lvl="2" indent="-304800" algn="l" rtl="0">
              <a:lnSpc>
                <a:spcPct val="115000"/>
              </a:lnSpc>
              <a:spcBef>
                <a:spcPts val="1600"/>
              </a:spcBef>
              <a:spcAft>
                <a:spcPts val="0"/>
              </a:spcAft>
              <a:buClr>
                <a:schemeClr val="dk1"/>
              </a:buClr>
              <a:buSzPts val="1200"/>
              <a:buChar char="■"/>
              <a:defRPr sz="1200">
                <a:solidFill>
                  <a:schemeClr val="dk1"/>
                </a:solidFill>
              </a:defRPr>
            </a:lvl3pPr>
            <a:lvl4pPr marL="1828800" lvl="3" indent="-304800" algn="l" rtl="0">
              <a:lnSpc>
                <a:spcPct val="115000"/>
              </a:lnSpc>
              <a:spcBef>
                <a:spcPts val="1600"/>
              </a:spcBef>
              <a:spcAft>
                <a:spcPts val="0"/>
              </a:spcAft>
              <a:buClr>
                <a:schemeClr val="dk1"/>
              </a:buClr>
              <a:buSzPts val="1200"/>
              <a:buChar char="●"/>
              <a:defRPr sz="1200">
                <a:solidFill>
                  <a:schemeClr val="dk1"/>
                </a:solidFill>
              </a:defRPr>
            </a:lvl4pPr>
            <a:lvl5pPr marL="2286000" lvl="4" indent="-304800" algn="l" rtl="0">
              <a:lnSpc>
                <a:spcPct val="115000"/>
              </a:lnSpc>
              <a:spcBef>
                <a:spcPts val="1600"/>
              </a:spcBef>
              <a:spcAft>
                <a:spcPts val="0"/>
              </a:spcAft>
              <a:buClr>
                <a:schemeClr val="dk1"/>
              </a:buClr>
              <a:buSzPts val="1200"/>
              <a:buChar char="○"/>
              <a:defRPr sz="1200">
                <a:solidFill>
                  <a:schemeClr val="dk1"/>
                </a:solidFill>
              </a:defRPr>
            </a:lvl5pPr>
            <a:lvl6pPr marL="2743200" lvl="5" indent="-304800" algn="l" rtl="0">
              <a:lnSpc>
                <a:spcPct val="115000"/>
              </a:lnSpc>
              <a:spcBef>
                <a:spcPts val="1600"/>
              </a:spcBef>
              <a:spcAft>
                <a:spcPts val="0"/>
              </a:spcAft>
              <a:buClr>
                <a:schemeClr val="dk1"/>
              </a:buClr>
              <a:buSzPts val="1200"/>
              <a:buChar char="■"/>
              <a:defRPr sz="1200">
                <a:solidFill>
                  <a:schemeClr val="dk1"/>
                </a:solidFill>
              </a:defRPr>
            </a:lvl6pPr>
            <a:lvl7pPr marL="3200400" lvl="6" indent="-304800" algn="l" rtl="0">
              <a:lnSpc>
                <a:spcPct val="115000"/>
              </a:lnSpc>
              <a:spcBef>
                <a:spcPts val="1600"/>
              </a:spcBef>
              <a:spcAft>
                <a:spcPts val="0"/>
              </a:spcAft>
              <a:buClr>
                <a:schemeClr val="dk1"/>
              </a:buClr>
              <a:buSzPts val="1200"/>
              <a:buChar char="●"/>
              <a:defRPr sz="1200">
                <a:solidFill>
                  <a:schemeClr val="dk1"/>
                </a:solidFill>
              </a:defRPr>
            </a:lvl7pPr>
            <a:lvl8pPr marL="3657600" lvl="7" indent="-304800" algn="l" rtl="0">
              <a:lnSpc>
                <a:spcPct val="115000"/>
              </a:lnSpc>
              <a:spcBef>
                <a:spcPts val="1600"/>
              </a:spcBef>
              <a:spcAft>
                <a:spcPts val="0"/>
              </a:spcAft>
              <a:buClr>
                <a:schemeClr val="dk1"/>
              </a:buClr>
              <a:buSzPts val="1200"/>
              <a:buChar char="○"/>
              <a:defRPr sz="1200">
                <a:solidFill>
                  <a:schemeClr val="dk1"/>
                </a:solidFill>
              </a:defRPr>
            </a:lvl8pPr>
            <a:lvl9pPr marL="4114800" lvl="8" indent="-304800" algn="l" rtl="0">
              <a:lnSpc>
                <a:spcPct val="115000"/>
              </a:lnSpc>
              <a:spcBef>
                <a:spcPts val="1600"/>
              </a:spcBef>
              <a:spcAft>
                <a:spcPts val="160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178"/>
        <p:cNvGrpSpPr/>
        <p:nvPr/>
      </p:nvGrpSpPr>
      <p:grpSpPr>
        <a:xfrm>
          <a:off x="0" y="0"/>
          <a:ext cx="0" cy="0"/>
          <a:chOff x="0" y="0"/>
          <a:chExt cx="0" cy="0"/>
        </a:xfrm>
      </p:grpSpPr>
      <p:sp>
        <p:nvSpPr>
          <p:cNvPr id="179" name="Google Shape;179;p3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180"/>
        <p:cNvGrpSpPr/>
        <p:nvPr/>
      </p:nvGrpSpPr>
      <p:grpSpPr>
        <a:xfrm>
          <a:off x="0" y="0"/>
          <a:ext cx="0" cy="0"/>
          <a:chOff x="0" y="0"/>
          <a:chExt cx="0" cy="0"/>
        </a:xfrm>
      </p:grpSpPr>
      <p:sp>
        <p:nvSpPr>
          <p:cNvPr id="181" name="Google Shape;181;p33"/>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82" name="Google Shape;182;p33"/>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83" name="Google Shape;183;p33"/>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184" name="Google Shape;184;p3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185"/>
        <p:cNvGrpSpPr/>
        <p:nvPr/>
      </p:nvGrpSpPr>
      <p:grpSpPr>
        <a:xfrm>
          <a:off x="0" y="0"/>
          <a:ext cx="0" cy="0"/>
          <a:chOff x="0" y="0"/>
          <a:chExt cx="0" cy="0"/>
        </a:xfrm>
      </p:grpSpPr>
      <p:sp>
        <p:nvSpPr>
          <p:cNvPr id="186" name="Google Shape;186;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87"/>
        <p:cNvGrpSpPr/>
        <p:nvPr/>
      </p:nvGrpSpPr>
      <p:grpSpPr>
        <a:xfrm>
          <a:off x="0" y="0"/>
          <a:ext cx="0" cy="0"/>
          <a:chOff x="0" y="0"/>
          <a:chExt cx="0" cy="0"/>
        </a:xfrm>
      </p:grpSpPr>
      <p:sp>
        <p:nvSpPr>
          <p:cNvPr id="188" name="Google Shape;188;p35"/>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89" name="Google Shape;189;p35"/>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90" name="Google Shape;190;p35"/>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91"/>
        <p:cNvGrpSpPr/>
        <p:nvPr/>
      </p:nvGrpSpPr>
      <p:grpSpPr>
        <a:xfrm>
          <a:off x="0" y="0"/>
          <a:ext cx="0" cy="0"/>
          <a:chOff x="0" y="0"/>
          <a:chExt cx="0" cy="0"/>
        </a:xfrm>
      </p:grpSpPr>
      <p:sp>
        <p:nvSpPr>
          <p:cNvPr id="192" name="Google Shape;192;p36"/>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193" name="Google Shape;193;p36"/>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94"/>
        <p:cNvGrpSpPr/>
        <p:nvPr/>
      </p:nvGrpSpPr>
      <p:grpSpPr>
        <a:xfrm>
          <a:off x="0" y="0"/>
          <a:ext cx="0" cy="0"/>
          <a:chOff x="0" y="0"/>
          <a:chExt cx="0" cy="0"/>
        </a:xfrm>
      </p:grpSpPr>
      <p:sp>
        <p:nvSpPr>
          <p:cNvPr id="195" name="Google Shape;195;p37"/>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196" name="Google Shape;196;p37"/>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97" name="Google Shape;197;p37"/>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mall numbers">
  <p:cSld name="CUSTOM_18_1">
    <p:bg>
      <p:bgPr>
        <a:blipFill>
          <a:blip r:embed="rId2">
            <a:alphaModFix/>
          </a:blip>
          <a:stretch>
            <a:fillRect/>
          </a:stretch>
        </a:blipFill>
        <a:effectLst/>
      </p:bgPr>
    </p:bg>
    <p:spTree>
      <p:nvGrpSpPr>
        <p:cNvPr id="1" name="Shape 198"/>
        <p:cNvGrpSpPr/>
        <p:nvPr/>
      </p:nvGrpSpPr>
      <p:grpSpPr>
        <a:xfrm>
          <a:off x="0" y="0"/>
          <a:ext cx="0" cy="0"/>
          <a:chOff x="0" y="0"/>
          <a:chExt cx="0" cy="0"/>
        </a:xfrm>
      </p:grpSpPr>
      <p:sp>
        <p:nvSpPr>
          <p:cNvPr id="199" name="Google Shape;199;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0" name="Google Shape;200;p38"/>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01" name="Google Shape;201;p38"/>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202" name="Google Shape;202;p38"/>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03" name="Google Shape;203;p38"/>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204" name="Google Shape;204;p38"/>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05" name="Google Shape;205;p38"/>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206"/>
        <p:cNvGrpSpPr/>
        <p:nvPr/>
      </p:nvGrpSpPr>
      <p:grpSpPr>
        <a:xfrm>
          <a:off x="0" y="0"/>
          <a:ext cx="0" cy="0"/>
          <a:chOff x="0" y="0"/>
          <a:chExt cx="0" cy="0"/>
        </a:xfrm>
      </p:grpSpPr>
      <p:sp>
        <p:nvSpPr>
          <p:cNvPr id="207" name="Google Shape;207;p39"/>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208" name="Google Shape;208;p39"/>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09" name="Google Shape;209;p39"/>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210" name="Google Shape;210;p39"/>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11" name="Google Shape;211;p39"/>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212" name="Google Shape;212;p39"/>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13" name="Google Shape;213;p39"/>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214"/>
        <p:cNvGrpSpPr/>
        <p:nvPr/>
      </p:nvGrpSpPr>
      <p:grpSpPr>
        <a:xfrm>
          <a:off x="0" y="0"/>
          <a:ext cx="0" cy="0"/>
          <a:chOff x="0" y="0"/>
          <a:chExt cx="0" cy="0"/>
        </a:xfrm>
      </p:grpSpPr>
      <p:sp>
        <p:nvSpPr>
          <p:cNvPr id="215" name="Google Shape;215;p40"/>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216" name="Google Shape;216;p40"/>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17" name="Google Shape;217;p40"/>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218"/>
        <p:cNvGrpSpPr/>
        <p:nvPr/>
      </p:nvGrpSpPr>
      <p:grpSpPr>
        <a:xfrm>
          <a:off x="0" y="0"/>
          <a:ext cx="0" cy="0"/>
          <a:chOff x="0" y="0"/>
          <a:chExt cx="0" cy="0"/>
        </a:xfrm>
      </p:grpSpPr>
      <p:sp>
        <p:nvSpPr>
          <p:cNvPr id="219" name="Google Shape;219;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20" name="Google Shape;220;p41"/>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221" name="Google Shape;221;p41"/>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2" name="Google Shape;222;p41"/>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223" name="Google Shape;223;p41"/>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4" name="Google Shape;224;p41"/>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225" name="Google Shape;225;p41"/>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6" name="Google Shape;226;p41"/>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227" name="Google Shape;227;p41"/>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8" name="Google Shape;228;p41"/>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229" name="Google Shape;229;p41"/>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30" name="Google Shape;230;p41"/>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231" name="Google Shape;231;p41"/>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232"/>
        <p:cNvGrpSpPr/>
        <p:nvPr/>
      </p:nvGrpSpPr>
      <p:grpSpPr>
        <a:xfrm>
          <a:off x="0" y="0"/>
          <a:ext cx="0" cy="0"/>
          <a:chOff x="0" y="0"/>
          <a:chExt cx="0" cy="0"/>
        </a:xfrm>
      </p:grpSpPr>
      <p:sp>
        <p:nvSpPr>
          <p:cNvPr id="233" name="Google Shape;233;p42"/>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234" name="Google Shape;234;p42"/>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35" name="Google Shape;235;p42"/>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36"/>
        <p:cNvGrpSpPr/>
        <p:nvPr/>
      </p:nvGrpSpPr>
      <p:grpSpPr>
        <a:xfrm>
          <a:off x="0" y="0"/>
          <a:ext cx="0" cy="0"/>
          <a:chOff x="0" y="0"/>
          <a:chExt cx="0" cy="0"/>
        </a:xfrm>
      </p:grpSpPr>
      <p:sp>
        <p:nvSpPr>
          <p:cNvPr id="237" name="Google Shape;237;p43"/>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238"/>
        <p:cNvGrpSpPr/>
        <p:nvPr/>
      </p:nvGrpSpPr>
      <p:grpSpPr>
        <a:xfrm>
          <a:off x="0" y="0"/>
          <a:ext cx="0" cy="0"/>
          <a:chOff x="0" y="0"/>
          <a:chExt cx="0" cy="0"/>
        </a:xfrm>
      </p:grpSpPr>
      <p:sp>
        <p:nvSpPr>
          <p:cNvPr id="239" name="Google Shape;239;p44"/>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240" name="Google Shape;240;p44"/>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1" name="Google Shape;241;p44"/>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2">
  <p:cSld name="CUSTOM_7_1">
    <p:bg>
      <p:bgPr>
        <a:blipFill>
          <a:blip r:embed="rId2">
            <a:alphaModFix/>
          </a:blip>
          <a:stretch>
            <a:fillRect/>
          </a:stretch>
        </a:blipFill>
        <a:effectLst/>
      </p:bgPr>
    </p:bg>
    <p:spTree>
      <p:nvGrpSpPr>
        <p:cNvPr id="1" name="Shape 242"/>
        <p:cNvGrpSpPr/>
        <p:nvPr/>
      </p:nvGrpSpPr>
      <p:grpSpPr>
        <a:xfrm>
          <a:off x="0" y="0"/>
          <a:ext cx="0" cy="0"/>
          <a:chOff x="0" y="0"/>
          <a:chExt cx="0" cy="0"/>
        </a:xfrm>
      </p:grpSpPr>
      <p:sp>
        <p:nvSpPr>
          <p:cNvPr id="243" name="Google Shape;243;p4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3">
  <p:cSld name="CUSTOM_8">
    <p:bg>
      <p:bgPr>
        <a:blipFill>
          <a:blip r:embed="rId2">
            <a:alphaModFix/>
          </a:blip>
          <a:stretch>
            <a:fillRect/>
          </a:stretch>
        </a:blipFill>
        <a:effectLst/>
      </p:bgPr>
    </p:bg>
    <p:spTree>
      <p:nvGrpSpPr>
        <p:cNvPr id="1" name="Shape 244"/>
        <p:cNvGrpSpPr/>
        <p:nvPr/>
      </p:nvGrpSpPr>
      <p:grpSpPr>
        <a:xfrm>
          <a:off x="0" y="0"/>
          <a:ext cx="0" cy="0"/>
          <a:chOff x="0" y="0"/>
          <a:chExt cx="0" cy="0"/>
        </a:xfrm>
      </p:grpSpPr>
      <p:sp>
        <p:nvSpPr>
          <p:cNvPr id="245" name="Google Shape;24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5">
  <p:cSld name="CUSTOM_17_1">
    <p:bg>
      <p:bgPr>
        <a:blipFill>
          <a:blip r:embed="rId2">
            <a:alphaModFix/>
          </a:blip>
          <a:stretch>
            <a:fillRect/>
          </a:stretch>
        </a:blipFill>
        <a:effectLst/>
      </p:bgPr>
    </p:bg>
    <p:spTree>
      <p:nvGrpSpPr>
        <p:cNvPr id="1" name="Shape 246"/>
        <p:cNvGrpSpPr/>
        <p:nvPr/>
      </p:nvGrpSpPr>
      <p:grpSpPr>
        <a:xfrm>
          <a:off x="0" y="0"/>
          <a:ext cx="0" cy="0"/>
          <a:chOff x="0" y="0"/>
          <a:chExt cx="0" cy="0"/>
        </a:xfrm>
      </p:grpSpPr>
      <p:sp>
        <p:nvSpPr>
          <p:cNvPr id="247" name="Google Shape;247;p47"/>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248" name="Google Shape;248;p47"/>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249" name="Google Shape;249;p47"/>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4">
  <p:cSld name="CUSTOM_9">
    <p:bg>
      <p:bgPr>
        <a:blipFill>
          <a:blip r:embed="rId2">
            <a:alphaModFix/>
          </a:blip>
          <a:stretch>
            <a:fillRect/>
          </a:stretch>
        </a:blipFill>
        <a:effectLst/>
      </p:bgPr>
    </p:bg>
    <p:spTree>
      <p:nvGrpSpPr>
        <p:cNvPr id="1" name="Shape 250"/>
        <p:cNvGrpSpPr/>
        <p:nvPr/>
      </p:nvGrpSpPr>
      <p:grpSpPr>
        <a:xfrm>
          <a:off x="0" y="0"/>
          <a:ext cx="0" cy="0"/>
          <a:chOff x="0" y="0"/>
          <a:chExt cx="0" cy="0"/>
        </a:xfrm>
      </p:grpSpPr>
      <p:sp>
        <p:nvSpPr>
          <p:cNvPr id="251" name="Google Shape;251;p4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hanks 1">
  <p:cSld name="CUSTOM_10">
    <p:bg>
      <p:bgPr>
        <a:blipFill>
          <a:blip r:embed="rId2">
            <a:alphaModFix/>
          </a:blip>
          <a:stretch>
            <a:fillRect/>
          </a:stretch>
        </a:blipFill>
        <a:effectLst/>
      </p:bgPr>
    </p:bg>
    <p:spTree>
      <p:nvGrpSpPr>
        <p:cNvPr id="1" name="Shape 252"/>
        <p:cNvGrpSpPr/>
        <p:nvPr/>
      </p:nvGrpSpPr>
      <p:grpSpPr>
        <a:xfrm>
          <a:off x="0" y="0"/>
          <a:ext cx="0" cy="0"/>
          <a:chOff x="0" y="0"/>
          <a:chExt cx="0" cy="0"/>
        </a:xfrm>
      </p:grpSpPr>
      <p:sp>
        <p:nvSpPr>
          <p:cNvPr id="253" name="Google Shape;253;p49"/>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254" name="Google Shape;254;p49"/>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5" name="Google Shape;255;p49"/>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lang="en"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lang="en"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lang="en"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slide 1" type="blank">
  <p:cSld name="BLANK">
    <p:spTree>
      <p:nvGrpSpPr>
        <p:cNvPr id="1" name="Shape 256"/>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four columns 1">
  <p:cSld name="CUSTOM_12_2">
    <p:bg>
      <p:bgPr>
        <a:blipFill>
          <a:blip r:embed="rId2">
            <a:alphaModFix/>
          </a:blip>
          <a:stretch>
            <a:fillRect/>
          </a:stretch>
        </a:blipFill>
        <a:effectLst/>
      </p:bgPr>
    </p:bg>
    <p:spTree>
      <p:nvGrpSpPr>
        <p:cNvPr id="1" name="Shape 257"/>
        <p:cNvGrpSpPr/>
        <p:nvPr/>
      </p:nvGrpSpPr>
      <p:grpSpPr>
        <a:xfrm>
          <a:off x="0" y="0"/>
          <a:ext cx="0" cy="0"/>
          <a:chOff x="0" y="0"/>
          <a:chExt cx="0" cy="0"/>
        </a:xfrm>
      </p:grpSpPr>
      <p:sp>
        <p:nvSpPr>
          <p:cNvPr id="258" name="Google Shape;258;p5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59" name="Google Shape;259;p5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260" name="Google Shape;260;p5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61" name="Google Shape;261;p5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262" name="Google Shape;262;p5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63" name="Google Shape;263;p5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264" name="Google Shape;264;p5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265" name="Google Shape;265;p5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266" name="Google Shape;266;p5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four columns 2">
  <p:cSld name="CUSTOM_12_3">
    <p:bg>
      <p:bgPr>
        <a:blipFill>
          <a:blip r:embed="rId2">
            <a:alphaModFix/>
          </a:blip>
          <a:stretch>
            <a:fillRect/>
          </a:stretch>
        </a:blipFill>
        <a:effectLst/>
      </p:bgPr>
    </p:bg>
    <p:spTree>
      <p:nvGrpSpPr>
        <p:cNvPr id="1" name="Shape 267"/>
        <p:cNvGrpSpPr/>
        <p:nvPr/>
      </p:nvGrpSpPr>
      <p:grpSpPr>
        <a:xfrm>
          <a:off x="0" y="0"/>
          <a:ext cx="0" cy="0"/>
          <a:chOff x="0" y="0"/>
          <a:chExt cx="0" cy="0"/>
        </a:xfrm>
      </p:grpSpPr>
      <p:sp>
        <p:nvSpPr>
          <p:cNvPr id="268" name="Google Shape;268;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69" name="Google Shape;269;p52"/>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270" name="Google Shape;270;p52"/>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71" name="Google Shape;271;p52"/>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272" name="Google Shape;272;p52"/>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73" name="Google Shape;273;p52"/>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274" name="Google Shape;274;p52"/>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275" name="Google Shape;275;p52"/>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276" name="Google Shape;276;p52"/>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chemeClr val="accent6"/>
              </a:buClr>
              <a:buSzPts val="2000"/>
              <a:buNone/>
              <a:defRPr sz="2000">
                <a:solidFill>
                  <a:schemeClr val="accent6"/>
                </a:solidFill>
              </a:defRPr>
            </a:lvl2pPr>
            <a:lvl3pPr lvl="2" algn="r" rtl="0">
              <a:spcBef>
                <a:spcPts val="0"/>
              </a:spcBef>
              <a:spcAft>
                <a:spcPts val="0"/>
              </a:spcAft>
              <a:buClr>
                <a:schemeClr val="accent6"/>
              </a:buClr>
              <a:buSzPts val="2000"/>
              <a:buNone/>
              <a:defRPr sz="2000">
                <a:solidFill>
                  <a:schemeClr val="accent6"/>
                </a:solidFill>
              </a:defRPr>
            </a:lvl3pPr>
            <a:lvl4pPr lvl="3" algn="r" rtl="0">
              <a:spcBef>
                <a:spcPts val="0"/>
              </a:spcBef>
              <a:spcAft>
                <a:spcPts val="0"/>
              </a:spcAft>
              <a:buClr>
                <a:schemeClr val="accent6"/>
              </a:buClr>
              <a:buSzPts val="2000"/>
              <a:buNone/>
              <a:defRPr sz="2000">
                <a:solidFill>
                  <a:schemeClr val="accent6"/>
                </a:solidFill>
              </a:defRPr>
            </a:lvl4pPr>
            <a:lvl5pPr lvl="4" algn="r" rtl="0">
              <a:spcBef>
                <a:spcPts val="0"/>
              </a:spcBef>
              <a:spcAft>
                <a:spcPts val="0"/>
              </a:spcAft>
              <a:buClr>
                <a:schemeClr val="accent6"/>
              </a:buClr>
              <a:buSzPts val="2000"/>
              <a:buNone/>
              <a:defRPr sz="2000">
                <a:solidFill>
                  <a:schemeClr val="accent6"/>
                </a:solidFill>
              </a:defRPr>
            </a:lvl5pPr>
            <a:lvl6pPr lvl="5" algn="r" rtl="0">
              <a:spcBef>
                <a:spcPts val="0"/>
              </a:spcBef>
              <a:spcAft>
                <a:spcPts val="0"/>
              </a:spcAft>
              <a:buClr>
                <a:schemeClr val="accent6"/>
              </a:buClr>
              <a:buSzPts val="2000"/>
              <a:buNone/>
              <a:defRPr sz="2000">
                <a:solidFill>
                  <a:schemeClr val="accent6"/>
                </a:solidFill>
              </a:defRPr>
            </a:lvl6pPr>
            <a:lvl7pPr lvl="6" algn="r" rtl="0">
              <a:spcBef>
                <a:spcPts val="0"/>
              </a:spcBef>
              <a:spcAft>
                <a:spcPts val="0"/>
              </a:spcAft>
              <a:buClr>
                <a:schemeClr val="accent6"/>
              </a:buClr>
              <a:buSzPts val="2000"/>
              <a:buNone/>
              <a:defRPr sz="2000">
                <a:solidFill>
                  <a:schemeClr val="accent6"/>
                </a:solidFill>
              </a:defRPr>
            </a:lvl7pPr>
            <a:lvl8pPr lvl="7" algn="r" rtl="0">
              <a:spcBef>
                <a:spcPts val="0"/>
              </a:spcBef>
              <a:spcAft>
                <a:spcPts val="0"/>
              </a:spcAft>
              <a:buClr>
                <a:schemeClr val="accent6"/>
              </a:buClr>
              <a:buSzPts val="2000"/>
              <a:buNone/>
              <a:defRPr sz="2000">
                <a:solidFill>
                  <a:schemeClr val="accent6"/>
                </a:solidFill>
              </a:defRPr>
            </a:lvl8pPr>
            <a:lvl9pPr lvl="8" algn="r" rtl="0">
              <a:spcBef>
                <a:spcPts val="0"/>
              </a:spcBef>
              <a:spcAft>
                <a:spcPts val="0"/>
              </a:spcAft>
              <a:buClr>
                <a:schemeClr val="accent6"/>
              </a:buClr>
              <a:buSzPts val="2000"/>
              <a:buNone/>
              <a:defRPr sz="2000">
                <a:solidFill>
                  <a:schemeClr val="accent6"/>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6"/>
              </a:buClr>
              <a:buSzPts val="1100"/>
              <a:buNone/>
              <a:defRPr sz="1100">
                <a:solidFill>
                  <a:schemeClr val="accent6"/>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37.gif"/></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3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49.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53"/>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Machine Learning</a:t>
            </a:r>
            <a:endParaRPr dirty="0"/>
          </a:p>
        </p:txBody>
      </p:sp>
      <p:sp>
        <p:nvSpPr>
          <p:cNvPr id="282" name="Google Shape;282;p5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08 - LOGISTIC</a:t>
            </a:r>
            <a:endParaRPr dirty="0"/>
          </a:p>
          <a:p>
            <a:pPr marL="0" lvl="0" indent="0" algn="r" rtl="0">
              <a:spcBef>
                <a:spcPts val="0"/>
              </a:spcBef>
              <a:spcAft>
                <a:spcPts val="0"/>
              </a:spcAft>
              <a:buNone/>
            </a:pPr>
            <a:r>
              <a:rPr lang="en" dirty="0"/>
              <a:t>REGRESSION</a:t>
            </a:r>
            <a:endParaRPr dirty="0"/>
          </a:p>
        </p:txBody>
      </p:sp>
      <p:cxnSp>
        <p:nvCxnSpPr>
          <p:cNvPr id="283" name="Google Shape;283;p53"/>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61"/>
          <p:cNvPicPr preferRelativeResize="0"/>
          <p:nvPr/>
        </p:nvPicPr>
        <p:blipFill rotWithShape="1">
          <a:blip r:embed="rId3">
            <a:alphaModFix/>
          </a:blip>
          <a:srcRect l="6627" r="6619"/>
          <a:stretch/>
        </p:blipFill>
        <p:spPr>
          <a:xfrm>
            <a:off x="3389000" y="0"/>
            <a:ext cx="5754900" cy="5143500"/>
          </a:xfrm>
          <a:prstGeom prst="rect">
            <a:avLst/>
          </a:prstGeom>
          <a:noFill/>
          <a:ln>
            <a:noFill/>
          </a:ln>
        </p:spPr>
      </p:pic>
      <p:sp>
        <p:nvSpPr>
          <p:cNvPr id="406" name="Google Shape;406;p61"/>
          <p:cNvSpPr txBox="1">
            <a:spLocks noGrp="1"/>
          </p:cNvSpPr>
          <p:nvPr>
            <p:ph type="title"/>
          </p:nvPr>
        </p:nvSpPr>
        <p:spPr>
          <a:xfrm>
            <a:off x="321825" y="694100"/>
            <a:ext cx="2651400" cy="17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LOGISTIC REGRESSION?</a:t>
            </a:r>
            <a:endParaRPr/>
          </a:p>
        </p:txBody>
      </p:sp>
      <p:sp>
        <p:nvSpPr>
          <p:cNvPr id="407" name="Google Shape;407;p61"/>
          <p:cNvSpPr txBox="1">
            <a:spLocks noGrp="1"/>
          </p:cNvSpPr>
          <p:nvPr>
            <p:ph type="body" idx="1"/>
          </p:nvPr>
        </p:nvSpPr>
        <p:spPr>
          <a:xfrm>
            <a:off x="321825" y="2506879"/>
            <a:ext cx="2651400" cy="1937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 discriminative classification algorithm that produces a generalized linear model usually used for binary classification (although it can also perform multi-class classification).</a:t>
            </a:r>
            <a:endParaRPr/>
          </a:p>
        </p:txBody>
      </p:sp>
      <p:cxnSp>
        <p:nvCxnSpPr>
          <p:cNvPr id="408" name="Google Shape;408;p61"/>
          <p:cNvCxnSpPr/>
          <p:nvPr/>
        </p:nvCxnSpPr>
        <p:spPr>
          <a:xfrm>
            <a:off x="3389100" y="-2"/>
            <a:ext cx="300" cy="5143500"/>
          </a:xfrm>
          <a:prstGeom prst="straightConnector1">
            <a:avLst/>
          </a:prstGeom>
          <a:noFill/>
          <a:ln w="9525" cap="flat" cmpd="sng">
            <a:solidFill>
              <a:srgbClr val="D9D9D9"/>
            </a:solidFill>
            <a:prstDash val="solid"/>
            <a:round/>
            <a:headEnd type="none" w="sm" len="sm"/>
            <a:tailEnd type="none" w="sm" len="sm"/>
          </a:ln>
        </p:spPr>
      </p:cxnSp>
      <p:grpSp>
        <p:nvGrpSpPr>
          <p:cNvPr id="409" name="Google Shape;409;p61"/>
          <p:cNvGrpSpPr/>
          <p:nvPr/>
        </p:nvGrpSpPr>
        <p:grpSpPr>
          <a:xfrm>
            <a:off x="5908990" y="1170854"/>
            <a:ext cx="714917" cy="664808"/>
            <a:chOff x="5049725" y="2027900"/>
            <a:chExt cx="481750" cy="481850"/>
          </a:xfrm>
        </p:grpSpPr>
        <p:sp>
          <p:nvSpPr>
            <p:cNvPr id="410" name="Google Shape;410;p6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 name="Google Shape;411;p6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 name="Google Shape;412;p6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 name="Google Shape;413;p6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 name="Google Shape;414;p6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 name="Google Shape;415;p6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 name="Google Shape;416;p6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 name="Google Shape;417;p6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8" name="Google Shape;418;p61"/>
          <p:cNvGrpSpPr/>
          <p:nvPr/>
        </p:nvGrpSpPr>
        <p:grpSpPr>
          <a:xfrm rot="2828263">
            <a:off x="6536543" y="1473934"/>
            <a:ext cx="486751" cy="492820"/>
            <a:chOff x="5049725" y="2027900"/>
            <a:chExt cx="481750" cy="481850"/>
          </a:xfrm>
        </p:grpSpPr>
        <p:sp>
          <p:nvSpPr>
            <p:cNvPr id="419" name="Google Shape;419;p6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 name="Google Shape;420;p6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 name="Google Shape;421;p6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 name="Google Shape;422;p6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 name="Google Shape;423;p6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 name="Google Shape;424;p6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 name="Google Shape;425;p6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 name="Google Shape;426;p6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7" name="Google Shape;427;p61"/>
          <p:cNvGrpSpPr/>
          <p:nvPr/>
        </p:nvGrpSpPr>
        <p:grpSpPr>
          <a:xfrm rot="-2825368">
            <a:off x="5571653" y="1491960"/>
            <a:ext cx="447535" cy="463374"/>
            <a:chOff x="5049725" y="2027900"/>
            <a:chExt cx="481750" cy="481850"/>
          </a:xfrm>
        </p:grpSpPr>
        <p:sp>
          <p:nvSpPr>
            <p:cNvPr id="428" name="Google Shape;428;p6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 name="Google Shape;429;p6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 name="Google Shape;430;p6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 name="Google Shape;431;p6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 name="Google Shape;432;p6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 name="Google Shape;433;p6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 name="Google Shape;434;p6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 name="Google Shape;435;p6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6" name="Google Shape;436;p61"/>
          <p:cNvGrpSpPr/>
          <p:nvPr/>
        </p:nvGrpSpPr>
        <p:grpSpPr>
          <a:xfrm rot="3130887">
            <a:off x="6896460" y="1822774"/>
            <a:ext cx="403290" cy="475276"/>
            <a:chOff x="5049725" y="2027900"/>
            <a:chExt cx="481750" cy="481850"/>
          </a:xfrm>
        </p:grpSpPr>
        <p:sp>
          <p:nvSpPr>
            <p:cNvPr id="437" name="Google Shape;437;p6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 name="Google Shape;438;p6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 name="Google Shape;439;p6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 name="Google Shape;440;p6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 name="Google Shape;441;p6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 name="Google Shape;442;p6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 name="Google Shape;443;p6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 name="Google Shape;444;p6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5" name="Google Shape;445;p61"/>
          <p:cNvGrpSpPr/>
          <p:nvPr/>
        </p:nvGrpSpPr>
        <p:grpSpPr>
          <a:xfrm rot="-2886558">
            <a:off x="5148299" y="1810386"/>
            <a:ext cx="480443" cy="500033"/>
            <a:chOff x="5049725" y="2027900"/>
            <a:chExt cx="481750" cy="481850"/>
          </a:xfrm>
        </p:grpSpPr>
        <p:sp>
          <p:nvSpPr>
            <p:cNvPr id="446" name="Google Shape;446;p6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7" name="Google Shape;447;p6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 name="Google Shape;448;p6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 name="Google Shape;449;p6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 name="Google Shape;450;p6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 name="Google Shape;451;p6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 name="Google Shape;452;p6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 name="Google Shape;453;p6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4" name="Google Shape;454;p61"/>
          <p:cNvGrpSpPr/>
          <p:nvPr/>
        </p:nvGrpSpPr>
        <p:grpSpPr>
          <a:xfrm>
            <a:off x="5845678" y="2030269"/>
            <a:ext cx="714884" cy="610087"/>
            <a:chOff x="5651375" y="3806450"/>
            <a:chExt cx="481825" cy="481825"/>
          </a:xfrm>
        </p:grpSpPr>
        <p:sp>
          <p:nvSpPr>
            <p:cNvPr id="455" name="Google Shape;455;p6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 name="Google Shape;456;p6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 name="Google Shape;457;p6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8" name="Google Shape;458;p6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pic>
        <p:nvPicPr>
          <p:cNvPr id="459" name="Google Shape;459;p61"/>
          <p:cNvPicPr preferRelativeResize="0"/>
          <p:nvPr/>
        </p:nvPicPr>
        <p:blipFill>
          <a:blip r:embed="rId4">
            <a:alphaModFix/>
          </a:blip>
          <a:stretch>
            <a:fillRect/>
          </a:stretch>
        </p:blipFill>
        <p:spPr>
          <a:xfrm>
            <a:off x="675812" y="0"/>
            <a:ext cx="7715265" cy="5143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
                                        </p:tgtEl>
                                        <p:attrNameLst>
                                          <p:attrName>style.visibility</p:attrName>
                                        </p:attrNameLst>
                                      </p:cBhvr>
                                      <p:to>
                                        <p:strVal val="visible"/>
                                      </p:to>
                                    </p:set>
                                    <p:animEffect transition="in" filter="fade">
                                      <p:cBhvr>
                                        <p:cTn id="7" dur="1000"/>
                                        <p:tgtEl>
                                          <p:spTgt spid="409"/>
                                        </p:tgtEl>
                                      </p:cBhvr>
                                    </p:animEffect>
                                  </p:childTnLst>
                                </p:cTn>
                              </p:par>
                              <p:par>
                                <p:cTn id="8" presetID="10" presetClass="entr" presetSubtype="0" fill="hold" nodeType="withEffect">
                                  <p:stCondLst>
                                    <p:cond delay="0"/>
                                  </p:stCondLst>
                                  <p:childTnLst>
                                    <p:set>
                                      <p:cBhvr>
                                        <p:cTn id="9" dur="1" fill="hold">
                                          <p:stCondLst>
                                            <p:cond delay="0"/>
                                          </p:stCondLst>
                                        </p:cTn>
                                        <p:tgtEl>
                                          <p:spTgt spid="418"/>
                                        </p:tgtEl>
                                        <p:attrNameLst>
                                          <p:attrName>style.visibility</p:attrName>
                                        </p:attrNameLst>
                                      </p:cBhvr>
                                      <p:to>
                                        <p:strVal val="visible"/>
                                      </p:to>
                                    </p:set>
                                    <p:animEffect transition="in" filter="fade">
                                      <p:cBhvr>
                                        <p:cTn id="10" dur="1000"/>
                                        <p:tgtEl>
                                          <p:spTgt spid="418"/>
                                        </p:tgtEl>
                                      </p:cBhvr>
                                    </p:animEffect>
                                  </p:childTnLst>
                                </p:cTn>
                              </p:par>
                              <p:par>
                                <p:cTn id="11" presetID="10" presetClass="entr" presetSubtype="0" fill="hold" nodeType="withEffect">
                                  <p:stCondLst>
                                    <p:cond delay="0"/>
                                  </p:stCondLst>
                                  <p:childTnLst>
                                    <p:set>
                                      <p:cBhvr>
                                        <p:cTn id="12" dur="1" fill="hold">
                                          <p:stCondLst>
                                            <p:cond delay="0"/>
                                          </p:stCondLst>
                                        </p:cTn>
                                        <p:tgtEl>
                                          <p:spTgt spid="427"/>
                                        </p:tgtEl>
                                        <p:attrNameLst>
                                          <p:attrName>style.visibility</p:attrName>
                                        </p:attrNameLst>
                                      </p:cBhvr>
                                      <p:to>
                                        <p:strVal val="visible"/>
                                      </p:to>
                                    </p:set>
                                    <p:animEffect transition="in" filter="fade">
                                      <p:cBhvr>
                                        <p:cTn id="13" dur="1000"/>
                                        <p:tgtEl>
                                          <p:spTgt spid="427"/>
                                        </p:tgtEl>
                                      </p:cBhvr>
                                    </p:animEffect>
                                  </p:childTnLst>
                                </p:cTn>
                              </p:par>
                              <p:par>
                                <p:cTn id="14" presetID="10" presetClass="entr" presetSubtype="0" fill="hold" nodeType="withEffect">
                                  <p:stCondLst>
                                    <p:cond delay="0"/>
                                  </p:stCondLst>
                                  <p:childTnLst>
                                    <p:set>
                                      <p:cBhvr>
                                        <p:cTn id="15" dur="1" fill="hold">
                                          <p:stCondLst>
                                            <p:cond delay="0"/>
                                          </p:stCondLst>
                                        </p:cTn>
                                        <p:tgtEl>
                                          <p:spTgt spid="436"/>
                                        </p:tgtEl>
                                        <p:attrNameLst>
                                          <p:attrName>style.visibility</p:attrName>
                                        </p:attrNameLst>
                                      </p:cBhvr>
                                      <p:to>
                                        <p:strVal val="visible"/>
                                      </p:to>
                                    </p:set>
                                    <p:animEffect transition="in" filter="fade">
                                      <p:cBhvr>
                                        <p:cTn id="16" dur="1000"/>
                                        <p:tgtEl>
                                          <p:spTgt spid="436"/>
                                        </p:tgtEl>
                                      </p:cBhvr>
                                    </p:animEffect>
                                  </p:childTnLst>
                                </p:cTn>
                              </p:par>
                              <p:par>
                                <p:cTn id="17" presetID="10" presetClass="entr" presetSubtype="0" fill="hold" nodeType="withEffect">
                                  <p:stCondLst>
                                    <p:cond delay="0"/>
                                  </p:stCondLst>
                                  <p:childTnLst>
                                    <p:set>
                                      <p:cBhvr>
                                        <p:cTn id="18" dur="1" fill="hold">
                                          <p:stCondLst>
                                            <p:cond delay="0"/>
                                          </p:stCondLst>
                                        </p:cTn>
                                        <p:tgtEl>
                                          <p:spTgt spid="445"/>
                                        </p:tgtEl>
                                        <p:attrNameLst>
                                          <p:attrName>style.visibility</p:attrName>
                                        </p:attrNameLst>
                                      </p:cBhvr>
                                      <p:to>
                                        <p:strVal val="visible"/>
                                      </p:to>
                                    </p:set>
                                    <p:animEffect transition="in" filter="fade">
                                      <p:cBhvr>
                                        <p:cTn id="19" dur="1000"/>
                                        <p:tgtEl>
                                          <p:spTgt spid="445"/>
                                        </p:tgtEl>
                                      </p:cBhvr>
                                    </p:animEffect>
                                  </p:childTnLst>
                                </p:cTn>
                              </p:par>
                              <p:par>
                                <p:cTn id="20" presetID="10" presetClass="entr" presetSubtype="0" fill="hold" nodeType="withEffect">
                                  <p:stCondLst>
                                    <p:cond delay="0"/>
                                  </p:stCondLst>
                                  <p:childTnLst>
                                    <p:set>
                                      <p:cBhvr>
                                        <p:cTn id="21" dur="1" fill="hold">
                                          <p:stCondLst>
                                            <p:cond delay="0"/>
                                          </p:stCondLst>
                                        </p:cTn>
                                        <p:tgtEl>
                                          <p:spTgt spid="454"/>
                                        </p:tgtEl>
                                        <p:attrNameLst>
                                          <p:attrName>style.visibility</p:attrName>
                                        </p:attrNameLst>
                                      </p:cBhvr>
                                      <p:to>
                                        <p:strVal val="visible"/>
                                      </p:to>
                                    </p:set>
                                    <p:animEffect transition="in" filter="fade">
                                      <p:cBhvr>
                                        <p:cTn id="22" dur="1000"/>
                                        <p:tgtEl>
                                          <p:spTgt spid="4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9"/>
                                        </p:tgtEl>
                                        <p:attrNameLst>
                                          <p:attrName>style.visibility</p:attrName>
                                        </p:attrNameLst>
                                      </p:cBhvr>
                                      <p:to>
                                        <p:strVal val="visible"/>
                                      </p:to>
                                    </p:set>
                                    <p:animEffect transition="in" filter="fade">
                                      <p:cBhvr>
                                        <p:cTn id="27" dur="1000"/>
                                        <p:tgtEl>
                                          <p:spTgt spid="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Why Not Linear Regression?</a:t>
            </a:r>
            <a:endParaRPr>
              <a:solidFill>
                <a:schemeClr val="lt1"/>
              </a:solidFill>
            </a:endParaRPr>
          </a:p>
        </p:txBody>
      </p:sp>
      <p:pic>
        <p:nvPicPr>
          <p:cNvPr id="465" name="Google Shape;465;p62" descr="Linear Regression vs Logistic Regression - Javatpoint"/>
          <p:cNvPicPr preferRelativeResize="0"/>
          <p:nvPr/>
        </p:nvPicPr>
        <p:blipFill>
          <a:blip r:embed="rId3">
            <a:alphaModFix/>
          </a:blip>
          <a:stretch>
            <a:fillRect/>
          </a:stretch>
        </p:blipFill>
        <p:spPr>
          <a:xfrm>
            <a:off x="606525" y="1108474"/>
            <a:ext cx="7930950" cy="3386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Math</a:t>
            </a:r>
            <a:endParaRPr/>
          </a:p>
          <a:p>
            <a:pPr marL="0" lvl="0" indent="0" algn="l" rtl="0">
              <a:spcBef>
                <a:spcPts val="0"/>
              </a:spcBef>
              <a:spcAft>
                <a:spcPts val="0"/>
              </a:spcAft>
              <a:buNone/>
            </a:pPr>
            <a:endParaRPr/>
          </a:p>
        </p:txBody>
      </p:sp>
      <p:pic>
        <p:nvPicPr>
          <p:cNvPr id="471" name="Google Shape;471;p63"/>
          <p:cNvPicPr preferRelativeResize="0"/>
          <p:nvPr/>
        </p:nvPicPr>
        <p:blipFill>
          <a:blip r:embed="rId3">
            <a:alphaModFix/>
          </a:blip>
          <a:stretch>
            <a:fillRect/>
          </a:stretch>
        </p:blipFill>
        <p:spPr>
          <a:xfrm>
            <a:off x="1319200" y="1447805"/>
            <a:ext cx="6505600" cy="2913283"/>
          </a:xfrm>
          <a:prstGeom prst="rect">
            <a:avLst/>
          </a:prstGeom>
          <a:noFill/>
          <a:ln>
            <a:noFill/>
          </a:ln>
        </p:spPr>
      </p:pic>
      <p:sp>
        <p:nvSpPr>
          <p:cNvPr id="472" name="Google Shape;472;p63"/>
          <p:cNvSpPr/>
          <p:nvPr/>
        </p:nvSpPr>
        <p:spPr>
          <a:xfrm>
            <a:off x="1319200" y="1450575"/>
            <a:ext cx="3252600" cy="2913300"/>
          </a:xfrm>
          <a:prstGeom prst="rect">
            <a:avLst/>
          </a:prstGeom>
          <a:solidFill>
            <a:schemeClr val="accent4"/>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3" name="Google Shape;473;p63"/>
          <p:cNvPicPr preferRelativeResize="0"/>
          <p:nvPr/>
        </p:nvPicPr>
        <p:blipFill>
          <a:blip r:embed="rId4">
            <a:alphaModFix/>
          </a:blip>
          <a:stretch>
            <a:fillRect/>
          </a:stretch>
        </p:blipFill>
        <p:spPr>
          <a:xfrm>
            <a:off x="1425102" y="2191421"/>
            <a:ext cx="3058650" cy="760650"/>
          </a:xfrm>
          <a:prstGeom prst="rect">
            <a:avLst/>
          </a:prstGeom>
          <a:noFill/>
          <a:ln w="9525" cap="flat" cmpd="sng">
            <a:solidFill>
              <a:srgbClr val="000000"/>
            </a:solidFill>
            <a:prstDash val="solid"/>
            <a:round/>
            <a:headEnd type="none" w="sm" len="sm"/>
            <a:tailEnd type="none" w="sm" len="sm"/>
          </a:ln>
        </p:spPr>
      </p:pic>
      <p:cxnSp>
        <p:nvCxnSpPr>
          <p:cNvPr id="474" name="Google Shape;474;p63"/>
          <p:cNvCxnSpPr>
            <a:stCxn id="473" idx="3"/>
          </p:cNvCxnSpPr>
          <p:nvPr/>
        </p:nvCxnSpPr>
        <p:spPr>
          <a:xfrm>
            <a:off x="4483752" y="2571746"/>
            <a:ext cx="1801500" cy="279600"/>
          </a:xfrm>
          <a:prstGeom prst="straightConnector1">
            <a:avLst/>
          </a:prstGeom>
          <a:noFill/>
          <a:ln w="152400" cap="flat" cmpd="sng">
            <a:solidFill>
              <a:srgbClr val="FF6B65"/>
            </a:solidFill>
            <a:prstDash val="solid"/>
            <a:round/>
            <a:headEnd type="none" w="med" len="med"/>
            <a:tailEnd type="triangle" w="med" len="med"/>
          </a:ln>
        </p:spPr>
      </p:cxnSp>
      <p:sp>
        <p:nvSpPr>
          <p:cNvPr id="475" name="Google Shape;475;p63"/>
          <p:cNvSpPr txBox="1"/>
          <p:nvPr/>
        </p:nvSpPr>
        <p:spPr>
          <a:xfrm>
            <a:off x="1484250" y="1484550"/>
            <a:ext cx="2855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Logistic Equation Standard Form</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2"/>
                                        </p:tgtEl>
                                        <p:attrNameLst>
                                          <p:attrName>style.visibility</p:attrName>
                                        </p:attrNameLst>
                                      </p:cBhvr>
                                      <p:to>
                                        <p:strVal val="visible"/>
                                      </p:to>
                                    </p:set>
                                    <p:animEffect transition="in" filter="fade">
                                      <p:cBhvr>
                                        <p:cTn id="7" dur="1000"/>
                                        <p:tgtEl>
                                          <p:spTgt spid="472"/>
                                        </p:tgtEl>
                                      </p:cBhvr>
                                    </p:animEffect>
                                  </p:childTnLst>
                                </p:cTn>
                              </p:par>
                              <p:par>
                                <p:cTn id="8" presetID="10" presetClass="entr" presetSubtype="0" fill="hold" nodeType="withEffect">
                                  <p:stCondLst>
                                    <p:cond delay="0"/>
                                  </p:stCondLst>
                                  <p:childTnLst>
                                    <p:set>
                                      <p:cBhvr>
                                        <p:cTn id="9" dur="1" fill="hold">
                                          <p:stCondLst>
                                            <p:cond delay="0"/>
                                          </p:stCondLst>
                                        </p:cTn>
                                        <p:tgtEl>
                                          <p:spTgt spid="473"/>
                                        </p:tgtEl>
                                        <p:attrNameLst>
                                          <p:attrName>style.visibility</p:attrName>
                                        </p:attrNameLst>
                                      </p:cBhvr>
                                      <p:to>
                                        <p:strVal val="visible"/>
                                      </p:to>
                                    </p:set>
                                    <p:animEffect transition="in" filter="fade">
                                      <p:cBhvr>
                                        <p:cTn id="10" dur="1000"/>
                                        <p:tgtEl>
                                          <p:spTgt spid="473"/>
                                        </p:tgtEl>
                                      </p:cBhvr>
                                    </p:animEffect>
                                  </p:childTnLst>
                                </p:cTn>
                              </p:par>
                              <p:par>
                                <p:cTn id="11" presetID="10" presetClass="entr" presetSubtype="0" fill="hold" nodeType="withEffect">
                                  <p:stCondLst>
                                    <p:cond delay="0"/>
                                  </p:stCondLst>
                                  <p:childTnLst>
                                    <p:set>
                                      <p:cBhvr>
                                        <p:cTn id="12" dur="1" fill="hold">
                                          <p:stCondLst>
                                            <p:cond delay="0"/>
                                          </p:stCondLst>
                                        </p:cTn>
                                        <p:tgtEl>
                                          <p:spTgt spid="475"/>
                                        </p:tgtEl>
                                        <p:attrNameLst>
                                          <p:attrName>style.visibility</p:attrName>
                                        </p:attrNameLst>
                                      </p:cBhvr>
                                      <p:to>
                                        <p:strVal val="visible"/>
                                      </p:to>
                                    </p:set>
                                    <p:animEffect transition="in" filter="fade">
                                      <p:cBhvr>
                                        <p:cTn id="13" dur="1000"/>
                                        <p:tgtEl>
                                          <p:spTgt spid="475"/>
                                        </p:tgtEl>
                                      </p:cBhvr>
                                    </p:animEffect>
                                  </p:childTnLst>
                                </p:cTn>
                              </p:par>
                              <p:par>
                                <p:cTn id="14" presetID="10" presetClass="entr" presetSubtype="0" fill="hold" nodeType="withEffect">
                                  <p:stCondLst>
                                    <p:cond delay="0"/>
                                  </p:stCondLst>
                                  <p:childTnLst>
                                    <p:set>
                                      <p:cBhvr>
                                        <p:cTn id="15" dur="1" fill="hold">
                                          <p:stCondLst>
                                            <p:cond delay="0"/>
                                          </p:stCondLst>
                                        </p:cTn>
                                        <p:tgtEl>
                                          <p:spTgt spid="474"/>
                                        </p:tgtEl>
                                        <p:attrNameLst>
                                          <p:attrName>style.visibility</p:attrName>
                                        </p:attrNameLst>
                                      </p:cBhvr>
                                      <p:to>
                                        <p:strVal val="visible"/>
                                      </p:to>
                                    </p:set>
                                    <p:animEffect transition="in" filter="fade">
                                      <p:cBhvr>
                                        <p:cTn id="16" dur="1000"/>
                                        <p:tgtEl>
                                          <p:spTgt spid="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479"/>
        <p:cNvGrpSpPr/>
        <p:nvPr/>
      </p:nvGrpSpPr>
      <p:grpSpPr>
        <a:xfrm>
          <a:off x="0" y="0"/>
          <a:ext cx="0" cy="0"/>
          <a:chOff x="0" y="0"/>
          <a:chExt cx="0" cy="0"/>
        </a:xfrm>
      </p:grpSpPr>
      <p:sp>
        <p:nvSpPr>
          <p:cNvPr id="480" name="Google Shape;480;p6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Math (Cont’d)</a:t>
            </a:r>
            <a:endParaRPr/>
          </a:p>
        </p:txBody>
      </p:sp>
      <p:pic>
        <p:nvPicPr>
          <p:cNvPr id="481" name="Google Shape;481;p64"/>
          <p:cNvPicPr preferRelativeResize="0"/>
          <p:nvPr/>
        </p:nvPicPr>
        <p:blipFill>
          <a:blip r:embed="rId3">
            <a:alphaModFix/>
          </a:blip>
          <a:stretch>
            <a:fillRect/>
          </a:stretch>
        </p:blipFill>
        <p:spPr>
          <a:xfrm>
            <a:off x="152400" y="1451450"/>
            <a:ext cx="2619375" cy="704850"/>
          </a:xfrm>
          <a:prstGeom prst="rect">
            <a:avLst/>
          </a:prstGeom>
          <a:noFill/>
          <a:ln>
            <a:noFill/>
          </a:ln>
        </p:spPr>
      </p:pic>
      <p:pic>
        <p:nvPicPr>
          <p:cNvPr id="482" name="Google Shape;482;p64"/>
          <p:cNvPicPr preferRelativeResize="0"/>
          <p:nvPr/>
        </p:nvPicPr>
        <p:blipFill>
          <a:blip r:embed="rId4">
            <a:alphaModFix/>
          </a:blip>
          <a:stretch>
            <a:fillRect/>
          </a:stretch>
        </p:blipFill>
        <p:spPr>
          <a:xfrm>
            <a:off x="4876725" y="2823050"/>
            <a:ext cx="4200525" cy="1819275"/>
          </a:xfrm>
          <a:prstGeom prst="rect">
            <a:avLst/>
          </a:prstGeom>
          <a:noFill/>
          <a:ln>
            <a:noFill/>
          </a:ln>
        </p:spPr>
      </p:pic>
      <p:sp>
        <p:nvSpPr>
          <p:cNvPr id="483" name="Google Shape;483;p64"/>
          <p:cNvSpPr txBox="1"/>
          <p:nvPr/>
        </p:nvSpPr>
        <p:spPr>
          <a:xfrm>
            <a:off x="124750" y="918100"/>
            <a:ext cx="2651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Condensed Light"/>
                <a:ea typeface="Roboto Condensed Light"/>
                <a:cs typeface="Roboto Condensed Light"/>
                <a:sym typeface="Roboto Condensed Light"/>
              </a:rPr>
              <a:t>Linear Regression Function</a:t>
            </a:r>
            <a:endParaRPr sz="1800">
              <a:solidFill>
                <a:schemeClr val="dk1"/>
              </a:solidFill>
              <a:latin typeface="Roboto Condensed Light"/>
              <a:ea typeface="Roboto Condensed Light"/>
              <a:cs typeface="Roboto Condensed Light"/>
              <a:sym typeface="Roboto Condensed Light"/>
            </a:endParaRPr>
          </a:p>
        </p:txBody>
      </p:sp>
      <p:sp>
        <p:nvSpPr>
          <p:cNvPr id="484" name="Google Shape;484;p64"/>
          <p:cNvSpPr txBox="1"/>
          <p:nvPr/>
        </p:nvSpPr>
        <p:spPr>
          <a:xfrm>
            <a:off x="4815075" y="2119000"/>
            <a:ext cx="4282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solidFill>
                  <a:schemeClr val="dk1"/>
                </a:solidFill>
                <a:latin typeface="Roboto Condensed Light"/>
                <a:ea typeface="Roboto Condensed Light"/>
                <a:cs typeface="Roboto Condensed Light"/>
                <a:sym typeface="Roboto Condensed Light"/>
              </a:rPr>
              <a:t>Logistic Regression Function</a:t>
            </a:r>
            <a:endParaRPr sz="2500">
              <a:solidFill>
                <a:schemeClr val="dk1"/>
              </a:solidFill>
              <a:latin typeface="Roboto Condensed Light"/>
              <a:ea typeface="Roboto Condensed Light"/>
              <a:cs typeface="Roboto Condensed Light"/>
              <a:sym typeface="Roboto Condensed Light"/>
            </a:endParaRPr>
          </a:p>
        </p:txBody>
      </p:sp>
      <p:sp>
        <p:nvSpPr>
          <p:cNvPr id="485" name="Google Shape;485;p64"/>
          <p:cNvSpPr txBox="1"/>
          <p:nvPr/>
        </p:nvSpPr>
        <p:spPr>
          <a:xfrm>
            <a:off x="833306" y="3603125"/>
            <a:ext cx="182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Unknown Coefficients</a:t>
            </a:r>
            <a:endParaRPr>
              <a:solidFill>
                <a:schemeClr val="dk1"/>
              </a:solidFill>
              <a:latin typeface="Roboto Condensed Light"/>
              <a:ea typeface="Roboto Condensed Light"/>
              <a:cs typeface="Roboto Condensed Light"/>
              <a:sym typeface="Roboto Condensed Light"/>
            </a:endParaRPr>
          </a:p>
        </p:txBody>
      </p:sp>
      <p:cxnSp>
        <p:nvCxnSpPr>
          <p:cNvPr id="486" name="Google Shape;486;p64"/>
          <p:cNvCxnSpPr/>
          <p:nvPr/>
        </p:nvCxnSpPr>
        <p:spPr>
          <a:xfrm rot="10800000">
            <a:off x="1212325" y="2175575"/>
            <a:ext cx="147300" cy="1404900"/>
          </a:xfrm>
          <a:prstGeom prst="straightConnector1">
            <a:avLst/>
          </a:prstGeom>
          <a:noFill/>
          <a:ln w="9525" cap="flat" cmpd="sng">
            <a:solidFill>
              <a:schemeClr val="dk2"/>
            </a:solidFill>
            <a:prstDash val="solid"/>
            <a:round/>
            <a:headEnd type="none" w="med" len="med"/>
            <a:tailEnd type="triangle" w="med" len="med"/>
          </a:ln>
        </p:spPr>
      </p:cxnSp>
      <p:cxnSp>
        <p:nvCxnSpPr>
          <p:cNvPr id="487" name="Google Shape;487;p64"/>
          <p:cNvCxnSpPr/>
          <p:nvPr/>
        </p:nvCxnSpPr>
        <p:spPr>
          <a:xfrm rot="10800000" flipH="1">
            <a:off x="2028050" y="2073600"/>
            <a:ext cx="102000" cy="1404900"/>
          </a:xfrm>
          <a:prstGeom prst="straightConnector1">
            <a:avLst/>
          </a:prstGeom>
          <a:noFill/>
          <a:ln w="9525" cap="flat" cmpd="sng">
            <a:solidFill>
              <a:schemeClr val="dk2"/>
            </a:solidFill>
            <a:prstDash val="solid"/>
            <a:round/>
            <a:headEnd type="none" w="med" len="med"/>
            <a:tailEnd type="triangle" w="med" len="med"/>
          </a:ln>
        </p:spPr>
      </p:cxnSp>
      <p:pic>
        <p:nvPicPr>
          <p:cNvPr id="488" name="Google Shape;488;p64"/>
          <p:cNvPicPr preferRelativeResize="0"/>
          <p:nvPr/>
        </p:nvPicPr>
        <p:blipFill rotWithShape="1">
          <a:blip r:embed="rId5">
            <a:alphaModFix/>
          </a:blip>
          <a:srcRect t="18916"/>
          <a:stretch/>
        </p:blipFill>
        <p:spPr>
          <a:xfrm>
            <a:off x="962850" y="1492988"/>
            <a:ext cx="7942150" cy="569400"/>
          </a:xfrm>
          <a:prstGeom prst="rect">
            <a:avLst/>
          </a:prstGeom>
          <a:noFill/>
          <a:ln>
            <a:noFill/>
          </a:ln>
        </p:spPr>
      </p:pic>
      <p:cxnSp>
        <p:nvCxnSpPr>
          <p:cNvPr id="489" name="Google Shape;489;p64"/>
          <p:cNvCxnSpPr/>
          <p:nvPr/>
        </p:nvCxnSpPr>
        <p:spPr>
          <a:xfrm rot="10800000" flipH="1">
            <a:off x="2277300" y="2016950"/>
            <a:ext cx="328500" cy="1552200"/>
          </a:xfrm>
          <a:prstGeom prst="straightConnector1">
            <a:avLst/>
          </a:prstGeom>
          <a:noFill/>
          <a:ln w="9525" cap="flat" cmpd="sng">
            <a:solidFill>
              <a:schemeClr val="dk2"/>
            </a:solidFill>
            <a:prstDash val="solid"/>
            <a:round/>
            <a:headEnd type="none" w="med" len="med"/>
            <a:tailEnd type="triangle" w="med" len="med"/>
          </a:ln>
        </p:spPr>
      </p:cxnSp>
      <p:cxnSp>
        <p:nvCxnSpPr>
          <p:cNvPr id="490" name="Google Shape;490;p64"/>
          <p:cNvCxnSpPr/>
          <p:nvPr/>
        </p:nvCxnSpPr>
        <p:spPr>
          <a:xfrm rot="10800000" flipH="1">
            <a:off x="2401925" y="1971800"/>
            <a:ext cx="2186700" cy="1620000"/>
          </a:xfrm>
          <a:prstGeom prst="straightConnector1">
            <a:avLst/>
          </a:prstGeom>
          <a:noFill/>
          <a:ln w="9525" cap="flat" cmpd="sng">
            <a:solidFill>
              <a:schemeClr val="dk2"/>
            </a:solidFill>
            <a:prstDash val="solid"/>
            <a:round/>
            <a:headEnd type="none" w="med" len="med"/>
            <a:tailEnd type="triangle" w="med" len="med"/>
          </a:ln>
        </p:spPr>
      </p:cxnSp>
      <p:cxnSp>
        <p:nvCxnSpPr>
          <p:cNvPr id="491" name="Google Shape;491;p64"/>
          <p:cNvCxnSpPr/>
          <p:nvPr/>
        </p:nvCxnSpPr>
        <p:spPr>
          <a:xfrm rot="10800000" flipH="1">
            <a:off x="2537875" y="1881175"/>
            <a:ext cx="4305000" cy="1812600"/>
          </a:xfrm>
          <a:prstGeom prst="straightConnector1">
            <a:avLst/>
          </a:prstGeom>
          <a:noFill/>
          <a:ln w="9525" cap="flat" cmpd="sng">
            <a:solidFill>
              <a:schemeClr val="dk2"/>
            </a:solidFill>
            <a:prstDash val="solid"/>
            <a:round/>
            <a:headEnd type="none" w="med" len="med"/>
            <a:tailEnd type="triangle" w="med" len="med"/>
          </a:ln>
        </p:spPr>
      </p:cxnSp>
      <p:cxnSp>
        <p:nvCxnSpPr>
          <p:cNvPr id="492" name="Google Shape;492;p64"/>
          <p:cNvCxnSpPr>
            <a:stCxn id="493" idx="1"/>
          </p:cNvCxnSpPr>
          <p:nvPr/>
        </p:nvCxnSpPr>
        <p:spPr>
          <a:xfrm rot="10800000" flipH="1">
            <a:off x="2738085" y="1869649"/>
            <a:ext cx="5487000" cy="1981500"/>
          </a:xfrm>
          <a:prstGeom prst="straightConnector1">
            <a:avLst/>
          </a:prstGeom>
          <a:noFill/>
          <a:ln w="9525" cap="flat" cmpd="sng">
            <a:solidFill>
              <a:schemeClr val="dk2"/>
            </a:solidFill>
            <a:prstDash val="solid"/>
            <a:round/>
            <a:headEnd type="none" w="med" len="med"/>
            <a:tailEnd type="triangle" w="med" len="med"/>
          </a:ln>
        </p:spPr>
      </p:cxnSp>
      <p:cxnSp>
        <p:nvCxnSpPr>
          <p:cNvPr id="494" name="Google Shape;494;p64"/>
          <p:cNvCxnSpPr/>
          <p:nvPr/>
        </p:nvCxnSpPr>
        <p:spPr>
          <a:xfrm rot="10800000">
            <a:off x="1642856" y="2039825"/>
            <a:ext cx="105000" cy="1563300"/>
          </a:xfrm>
          <a:prstGeom prst="straightConnector1">
            <a:avLst/>
          </a:prstGeom>
          <a:noFill/>
          <a:ln w="9525" cap="flat" cmpd="sng">
            <a:solidFill>
              <a:schemeClr val="dk2"/>
            </a:solidFill>
            <a:prstDash val="solid"/>
            <a:round/>
            <a:headEnd type="none" w="med" len="med"/>
            <a:tailEnd type="triangle" w="med" len="med"/>
          </a:ln>
        </p:spPr>
      </p:cxnSp>
      <p:pic>
        <p:nvPicPr>
          <p:cNvPr id="493" name="Google Shape;493;p64"/>
          <p:cNvPicPr preferRelativeResize="0"/>
          <p:nvPr/>
        </p:nvPicPr>
        <p:blipFill>
          <a:blip r:embed="rId6">
            <a:alphaModFix/>
          </a:blip>
          <a:stretch>
            <a:fillRect/>
          </a:stretch>
        </p:blipFill>
        <p:spPr>
          <a:xfrm rot="-2213039">
            <a:off x="2311444" y="1558678"/>
            <a:ext cx="4263262" cy="202614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5"/>
                                        </p:tgtEl>
                                        <p:attrNameLst>
                                          <p:attrName>style.visibility</p:attrName>
                                        </p:attrNameLst>
                                      </p:cBhvr>
                                      <p:to>
                                        <p:strVal val="visible"/>
                                      </p:to>
                                    </p:set>
                                    <p:animEffect transition="in" filter="fade">
                                      <p:cBhvr>
                                        <p:cTn id="7" dur="1000"/>
                                        <p:tgtEl>
                                          <p:spTgt spid="485"/>
                                        </p:tgtEl>
                                      </p:cBhvr>
                                    </p:animEffect>
                                  </p:childTnLst>
                                </p:cTn>
                              </p:par>
                              <p:par>
                                <p:cTn id="8" presetID="10" presetClass="entr" presetSubtype="0" fill="hold" nodeType="withEffect">
                                  <p:stCondLst>
                                    <p:cond delay="0"/>
                                  </p:stCondLst>
                                  <p:childTnLst>
                                    <p:set>
                                      <p:cBhvr>
                                        <p:cTn id="9" dur="1" fill="hold">
                                          <p:stCondLst>
                                            <p:cond delay="0"/>
                                          </p:stCondLst>
                                        </p:cTn>
                                        <p:tgtEl>
                                          <p:spTgt spid="486"/>
                                        </p:tgtEl>
                                        <p:attrNameLst>
                                          <p:attrName>style.visibility</p:attrName>
                                        </p:attrNameLst>
                                      </p:cBhvr>
                                      <p:to>
                                        <p:strVal val="visible"/>
                                      </p:to>
                                    </p:set>
                                    <p:animEffect transition="in" filter="fade">
                                      <p:cBhvr>
                                        <p:cTn id="10" dur="1000"/>
                                        <p:tgtEl>
                                          <p:spTgt spid="486"/>
                                        </p:tgtEl>
                                      </p:cBhvr>
                                    </p:animEffect>
                                  </p:childTnLst>
                                </p:cTn>
                              </p:par>
                              <p:par>
                                <p:cTn id="11" presetID="10" presetClass="entr" presetSubtype="0" fill="hold" nodeType="withEffect">
                                  <p:stCondLst>
                                    <p:cond delay="0"/>
                                  </p:stCondLst>
                                  <p:childTnLst>
                                    <p:set>
                                      <p:cBhvr>
                                        <p:cTn id="12" dur="1" fill="hold">
                                          <p:stCondLst>
                                            <p:cond delay="0"/>
                                          </p:stCondLst>
                                        </p:cTn>
                                        <p:tgtEl>
                                          <p:spTgt spid="487"/>
                                        </p:tgtEl>
                                        <p:attrNameLst>
                                          <p:attrName>style.visibility</p:attrName>
                                        </p:attrNameLst>
                                      </p:cBhvr>
                                      <p:to>
                                        <p:strVal val="visible"/>
                                      </p:to>
                                    </p:set>
                                    <p:animEffect transition="in" filter="fade">
                                      <p:cBhvr>
                                        <p:cTn id="13" dur="1000"/>
                                        <p:tgtEl>
                                          <p:spTgt spid="48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88"/>
                                        </p:tgtEl>
                                        <p:attrNameLst>
                                          <p:attrName>style.visibility</p:attrName>
                                        </p:attrNameLst>
                                      </p:cBhvr>
                                      <p:to>
                                        <p:strVal val="visible"/>
                                      </p:to>
                                    </p:set>
                                    <p:animEffect transition="in" filter="fade">
                                      <p:cBhvr>
                                        <p:cTn id="18" dur="1000"/>
                                        <p:tgtEl>
                                          <p:spTgt spid="488"/>
                                        </p:tgtEl>
                                      </p:cBhvr>
                                    </p:animEffect>
                                  </p:childTnLst>
                                </p:cTn>
                              </p:par>
                              <p:par>
                                <p:cTn id="19" presetID="10" presetClass="exit" presetSubtype="0" fill="hold" nodeType="withEffect">
                                  <p:stCondLst>
                                    <p:cond delay="0"/>
                                  </p:stCondLst>
                                  <p:childTnLst>
                                    <p:animEffect transition="out" filter="fade">
                                      <p:cBhvr>
                                        <p:cTn id="20" dur="1000"/>
                                        <p:tgtEl>
                                          <p:spTgt spid="487"/>
                                        </p:tgtEl>
                                      </p:cBhvr>
                                    </p:animEffect>
                                    <p:set>
                                      <p:cBhvr>
                                        <p:cTn id="21" dur="1" fill="hold">
                                          <p:stCondLst>
                                            <p:cond delay="1000"/>
                                          </p:stCondLst>
                                        </p:cTn>
                                        <p:tgtEl>
                                          <p:spTgt spid="487"/>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489"/>
                                        </p:tgtEl>
                                        <p:attrNameLst>
                                          <p:attrName>style.visibility</p:attrName>
                                        </p:attrNameLst>
                                      </p:cBhvr>
                                      <p:to>
                                        <p:strVal val="visible"/>
                                      </p:to>
                                    </p:set>
                                    <p:animEffect transition="in" filter="fade">
                                      <p:cBhvr>
                                        <p:cTn id="25" dur="1000"/>
                                        <p:tgtEl>
                                          <p:spTgt spid="489"/>
                                        </p:tgtEl>
                                      </p:cBhvr>
                                    </p:animEffect>
                                  </p:childTnLst>
                                </p:cTn>
                              </p:par>
                              <p:par>
                                <p:cTn id="26" presetID="10" presetClass="entr" presetSubtype="0" fill="hold" nodeType="withEffect">
                                  <p:stCondLst>
                                    <p:cond delay="0"/>
                                  </p:stCondLst>
                                  <p:childTnLst>
                                    <p:set>
                                      <p:cBhvr>
                                        <p:cTn id="27" dur="1" fill="hold">
                                          <p:stCondLst>
                                            <p:cond delay="0"/>
                                          </p:stCondLst>
                                        </p:cTn>
                                        <p:tgtEl>
                                          <p:spTgt spid="490"/>
                                        </p:tgtEl>
                                        <p:attrNameLst>
                                          <p:attrName>style.visibility</p:attrName>
                                        </p:attrNameLst>
                                      </p:cBhvr>
                                      <p:to>
                                        <p:strVal val="visible"/>
                                      </p:to>
                                    </p:set>
                                    <p:animEffect transition="in" filter="fade">
                                      <p:cBhvr>
                                        <p:cTn id="28" dur="1000"/>
                                        <p:tgtEl>
                                          <p:spTgt spid="490"/>
                                        </p:tgtEl>
                                      </p:cBhvr>
                                    </p:animEffect>
                                  </p:childTnLst>
                                </p:cTn>
                              </p:par>
                              <p:par>
                                <p:cTn id="29" presetID="10" presetClass="entr" presetSubtype="0" fill="hold" nodeType="withEffect">
                                  <p:stCondLst>
                                    <p:cond delay="0"/>
                                  </p:stCondLst>
                                  <p:childTnLst>
                                    <p:set>
                                      <p:cBhvr>
                                        <p:cTn id="30" dur="1" fill="hold">
                                          <p:stCondLst>
                                            <p:cond delay="0"/>
                                          </p:stCondLst>
                                        </p:cTn>
                                        <p:tgtEl>
                                          <p:spTgt spid="491"/>
                                        </p:tgtEl>
                                        <p:attrNameLst>
                                          <p:attrName>style.visibility</p:attrName>
                                        </p:attrNameLst>
                                      </p:cBhvr>
                                      <p:to>
                                        <p:strVal val="visible"/>
                                      </p:to>
                                    </p:set>
                                    <p:animEffect transition="in" filter="fade">
                                      <p:cBhvr>
                                        <p:cTn id="31" dur="1000"/>
                                        <p:tgtEl>
                                          <p:spTgt spid="491"/>
                                        </p:tgtEl>
                                      </p:cBhvr>
                                    </p:animEffect>
                                  </p:childTnLst>
                                </p:cTn>
                              </p:par>
                              <p:par>
                                <p:cTn id="32" presetID="10" presetClass="entr" presetSubtype="0" fill="hold" nodeType="withEffect">
                                  <p:stCondLst>
                                    <p:cond delay="0"/>
                                  </p:stCondLst>
                                  <p:childTnLst>
                                    <p:set>
                                      <p:cBhvr>
                                        <p:cTn id="33" dur="1" fill="hold">
                                          <p:stCondLst>
                                            <p:cond delay="0"/>
                                          </p:stCondLst>
                                        </p:cTn>
                                        <p:tgtEl>
                                          <p:spTgt spid="494"/>
                                        </p:tgtEl>
                                        <p:attrNameLst>
                                          <p:attrName>style.visibility</p:attrName>
                                        </p:attrNameLst>
                                      </p:cBhvr>
                                      <p:to>
                                        <p:strVal val="visible"/>
                                      </p:to>
                                    </p:set>
                                    <p:animEffect transition="in" filter="fade">
                                      <p:cBhvr>
                                        <p:cTn id="34" dur="1000"/>
                                        <p:tgtEl>
                                          <p:spTgt spid="494"/>
                                        </p:tgtEl>
                                      </p:cBhvr>
                                    </p:animEffect>
                                  </p:childTnLst>
                                </p:cTn>
                              </p:par>
                              <p:par>
                                <p:cTn id="35" presetID="10" presetClass="entr" presetSubtype="0" fill="hold" nodeType="withEffect">
                                  <p:stCondLst>
                                    <p:cond delay="0"/>
                                  </p:stCondLst>
                                  <p:childTnLst>
                                    <p:set>
                                      <p:cBhvr>
                                        <p:cTn id="36" dur="1" fill="hold">
                                          <p:stCondLst>
                                            <p:cond delay="0"/>
                                          </p:stCondLst>
                                        </p:cTn>
                                        <p:tgtEl>
                                          <p:spTgt spid="492"/>
                                        </p:tgtEl>
                                        <p:attrNameLst>
                                          <p:attrName>style.visibility</p:attrName>
                                        </p:attrNameLst>
                                      </p:cBhvr>
                                      <p:to>
                                        <p:strVal val="visible"/>
                                      </p:to>
                                    </p:set>
                                    <p:animEffect transition="in" filter="fade">
                                      <p:cBhvr>
                                        <p:cTn id="37" dur="100"/>
                                        <p:tgtEl>
                                          <p:spTgt spid="492"/>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93"/>
                                        </p:tgtEl>
                                        <p:attrNameLst>
                                          <p:attrName>style.visibility</p:attrName>
                                        </p:attrNameLst>
                                      </p:cBhvr>
                                      <p:to>
                                        <p:strVal val="visible"/>
                                      </p:to>
                                    </p:set>
                                    <p:anim calcmode="lin" valueType="num">
                                      <p:cBhvr additive="base">
                                        <p:cTn id="42" dur="2000"/>
                                        <p:tgtEl>
                                          <p:spTgt spid="493"/>
                                        </p:tgtEl>
                                        <p:attrNameLst>
                                          <p:attrName>ppt_y</p:attrName>
                                        </p:attrNameLst>
                                      </p:cBhvr>
                                      <p:tavLst>
                                        <p:tav tm="0">
                                          <p:val>
                                            <p:strVal val="#ppt_y+1"/>
                                          </p:val>
                                        </p:tav>
                                        <p:tav tm="100000">
                                          <p:val>
                                            <p:strVal val="#ppt_y"/>
                                          </p:val>
                                        </p:tav>
                                      </p:tavLst>
                                    </p:anim>
                                  </p:childTnLst>
                                </p:cTn>
                              </p:par>
                            </p:childTnLst>
                          </p:cTn>
                        </p:par>
                        <p:par>
                          <p:cTn id="43" fill="hold">
                            <p:stCondLst>
                              <p:cond delay="2000"/>
                            </p:stCondLst>
                            <p:childTnLst>
                              <p:par>
                                <p:cTn id="44" presetID="2" presetClass="exit" presetSubtype="1" fill="hold" nodeType="afterEffect">
                                  <p:stCondLst>
                                    <p:cond delay="0"/>
                                  </p:stCondLst>
                                  <p:childTnLst>
                                    <p:anim calcmode="lin" valueType="num">
                                      <p:cBhvr additive="base">
                                        <p:cTn id="45" dur="5000"/>
                                        <p:tgtEl>
                                          <p:spTgt spid="493"/>
                                        </p:tgtEl>
                                        <p:attrNameLst>
                                          <p:attrName>ppt_y</p:attrName>
                                        </p:attrNameLst>
                                      </p:cBhvr>
                                      <p:tavLst>
                                        <p:tav tm="0">
                                          <p:val>
                                            <p:strVal val="#ppt_y"/>
                                          </p:val>
                                        </p:tav>
                                        <p:tav tm="100000">
                                          <p:val>
                                            <p:strVal val="#ppt_y-1"/>
                                          </p:val>
                                        </p:tav>
                                      </p:tavLst>
                                    </p:anim>
                                    <p:set>
                                      <p:cBhvr>
                                        <p:cTn id="46" dur="1" fill="hold">
                                          <p:stCondLst>
                                            <p:cond delay="5000"/>
                                          </p:stCondLst>
                                        </p:cTn>
                                        <p:tgtEl>
                                          <p:spTgt spid="4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5"/>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Metrics</a:t>
            </a:r>
            <a:endParaRPr/>
          </a:p>
        </p:txBody>
      </p:sp>
      <p:sp>
        <p:nvSpPr>
          <p:cNvPr id="500" name="Google Shape;500;p65"/>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501" name="Google Shape;501;p65"/>
          <p:cNvCxnSpPr/>
          <p:nvPr/>
        </p:nvCxnSpPr>
        <p:spPr>
          <a:xfrm>
            <a:off x="7015900" y="-35700"/>
            <a:ext cx="0" cy="2382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505"/>
        <p:cNvGrpSpPr/>
        <p:nvPr/>
      </p:nvGrpSpPr>
      <p:grpSpPr>
        <a:xfrm>
          <a:off x="0" y="0"/>
          <a:ext cx="0" cy="0"/>
          <a:chOff x="0" y="0"/>
          <a:chExt cx="0" cy="0"/>
        </a:xfrm>
      </p:grpSpPr>
      <p:sp>
        <p:nvSpPr>
          <p:cNvPr id="506" name="Google Shape;506;p66"/>
          <p:cNvSpPr txBox="1">
            <a:spLocks noGrp="1"/>
          </p:cNvSpPr>
          <p:nvPr>
            <p:ph type="ctrTitle"/>
          </p:nvPr>
        </p:nvSpPr>
        <p:spPr>
          <a:xfrm>
            <a:off x="1964850" y="352850"/>
            <a:ext cx="5214300" cy="5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Metrics</a:t>
            </a:r>
            <a:endParaRPr/>
          </a:p>
        </p:txBody>
      </p:sp>
      <p:sp>
        <p:nvSpPr>
          <p:cNvPr id="507" name="Google Shape;507;p66"/>
          <p:cNvSpPr txBox="1">
            <a:spLocks noGrp="1"/>
          </p:cNvSpPr>
          <p:nvPr>
            <p:ph type="ctrTitle" idx="2"/>
          </p:nvPr>
        </p:nvSpPr>
        <p:spPr>
          <a:xfrm>
            <a:off x="380760" y="35570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Accuracy</a:t>
            </a:r>
            <a:endParaRPr/>
          </a:p>
        </p:txBody>
      </p:sp>
      <p:sp>
        <p:nvSpPr>
          <p:cNvPr id="508" name="Google Shape;508;p66"/>
          <p:cNvSpPr txBox="1">
            <a:spLocks noGrp="1"/>
          </p:cNvSpPr>
          <p:nvPr>
            <p:ph type="subTitle" idx="1"/>
          </p:nvPr>
        </p:nvSpPr>
        <p:spPr>
          <a:xfrm>
            <a:off x="380760" y="38512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Number of correct classifications over total number of classifications made. The higher the accuracy, the better.</a:t>
            </a:r>
            <a:endParaRPr/>
          </a:p>
        </p:txBody>
      </p:sp>
      <p:sp>
        <p:nvSpPr>
          <p:cNvPr id="509" name="Google Shape;509;p66"/>
          <p:cNvSpPr txBox="1">
            <a:spLocks noGrp="1"/>
          </p:cNvSpPr>
          <p:nvPr>
            <p:ph type="ctrTitle" idx="5"/>
          </p:nvPr>
        </p:nvSpPr>
        <p:spPr>
          <a:xfrm>
            <a:off x="7096350" y="3557050"/>
            <a:ext cx="17253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Error rate</a:t>
            </a:r>
            <a:endParaRPr/>
          </a:p>
        </p:txBody>
      </p:sp>
      <p:sp>
        <p:nvSpPr>
          <p:cNvPr id="510" name="Google Shape;510;p66"/>
          <p:cNvSpPr txBox="1">
            <a:spLocks noGrp="1"/>
          </p:cNvSpPr>
          <p:nvPr>
            <p:ph type="subTitle" idx="6"/>
          </p:nvPr>
        </p:nvSpPr>
        <p:spPr>
          <a:xfrm>
            <a:off x="7096352" y="3851300"/>
            <a:ext cx="1725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Number of false classifications over total number of classifications made. The lower the error rate the better. (A.K.A. misclassification rate.)</a:t>
            </a:r>
            <a:endParaRPr/>
          </a:p>
        </p:txBody>
      </p:sp>
      <p:sp>
        <p:nvSpPr>
          <p:cNvPr id="511" name="Google Shape;511;p66"/>
          <p:cNvSpPr txBox="1"/>
          <p:nvPr/>
        </p:nvSpPr>
        <p:spPr>
          <a:xfrm>
            <a:off x="1960075" y="895425"/>
            <a:ext cx="522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Measuring How Good/Bad Your Model Is</a:t>
            </a:r>
            <a:endParaRPr>
              <a:solidFill>
                <a:schemeClr val="dk1"/>
              </a:solidFill>
              <a:latin typeface="Roboto Condensed Light"/>
              <a:ea typeface="Roboto Condensed Light"/>
              <a:cs typeface="Roboto Condensed Light"/>
              <a:sym typeface="Roboto Condensed Light"/>
            </a:endParaRPr>
          </a:p>
        </p:txBody>
      </p:sp>
      <p:pic>
        <p:nvPicPr>
          <p:cNvPr id="512" name="Google Shape;512;p66"/>
          <p:cNvPicPr preferRelativeResize="0"/>
          <p:nvPr/>
        </p:nvPicPr>
        <p:blipFill>
          <a:blip r:embed="rId3">
            <a:alphaModFix/>
          </a:blip>
          <a:stretch>
            <a:fillRect/>
          </a:stretch>
        </p:blipFill>
        <p:spPr>
          <a:xfrm>
            <a:off x="3191013" y="2052350"/>
            <a:ext cx="2760819" cy="1956616"/>
          </a:xfrm>
          <a:prstGeom prst="rect">
            <a:avLst/>
          </a:prstGeom>
          <a:noFill/>
          <a:ln>
            <a:noFill/>
          </a:ln>
        </p:spPr>
      </p:pic>
      <p:sp>
        <p:nvSpPr>
          <p:cNvPr id="513" name="Google Shape;513;p66"/>
          <p:cNvSpPr txBox="1"/>
          <p:nvPr/>
        </p:nvSpPr>
        <p:spPr>
          <a:xfrm>
            <a:off x="3190925" y="1518550"/>
            <a:ext cx="2760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latin typeface="Exo 2"/>
                <a:ea typeface="Exo 2"/>
                <a:cs typeface="Exo 2"/>
                <a:sym typeface="Exo 2"/>
              </a:rPr>
              <a:t>Confusion Matrix</a:t>
            </a:r>
            <a:endParaRPr b="1">
              <a:solidFill>
                <a:schemeClr val="dk1"/>
              </a:solidFill>
              <a:latin typeface="Exo 2"/>
              <a:ea typeface="Exo 2"/>
              <a:cs typeface="Exo 2"/>
              <a:sym typeface="Exo 2"/>
            </a:endParaRPr>
          </a:p>
        </p:txBody>
      </p:sp>
      <p:sp>
        <p:nvSpPr>
          <p:cNvPr id="514" name="Google Shape;514;p66"/>
          <p:cNvSpPr txBox="1">
            <a:spLocks noGrp="1"/>
          </p:cNvSpPr>
          <p:nvPr>
            <p:ph type="ctrTitle" idx="2"/>
          </p:nvPr>
        </p:nvSpPr>
        <p:spPr>
          <a:xfrm>
            <a:off x="380760" y="3566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Precision</a:t>
            </a:r>
            <a:endParaRPr/>
          </a:p>
        </p:txBody>
      </p:sp>
      <p:sp>
        <p:nvSpPr>
          <p:cNvPr id="515" name="Google Shape;515;p66"/>
          <p:cNvSpPr txBox="1">
            <a:spLocks noGrp="1"/>
          </p:cNvSpPr>
          <p:nvPr>
            <p:ph type="subTitle" idx="1"/>
          </p:nvPr>
        </p:nvSpPr>
        <p:spPr>
          <a:xfrm>
            <a:off x="380760" y="6508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Number of correct positive predictions over total number of predicted positives. The higher the precision, the better.</a:t>
            </a:r>
            <a:endParaRPr/>
          </a:p>
        </p:txBody>
      </p:sp>
      <p:sp>
        <p:nvSpPr>
          <p:cNvPr id="516" name="Google Shape;516;p66"/>
          <p:cNvSpPr txBox="1">
            <a:spLocks noGrp="1"/>
          </p:cNvSpPr>
          <p:nvPr>
            <p:ph type="ctrTitle" idx="2"/>
          </p:nvPr>
        </p:nvSpPr>
        <p:spPr>
          <a:xfrm>
            <a:off x="7086360" y="3566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Recall/Sensitivity (TPR)</a:t>
            </a:r>
            <a:endParaRPr/>
          </a:p>
        </p:txBody>
      </p:sp>
      <p:sp>
        <p:nvSpPr>
          <p:cNvPr id="517" name="Google Shape;517;p66"/>
          <p:cNvSpPr txBox="1">
            <a:spLocks noGrp="1"/>
          </p:cNvSpPr>
          <p:nvPr>
            <p:ph type="subTitle" idx="1"/>
          </p:nvPr>
        </p:nvSpPr>
        <p:spPr>
          <a:xfrm>
            <a:off x="7086360" y="6508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Number of correct positive predictions over total number of actual positives. The higher the recall, the better. (A.K.A true positive rate.)</a:t>
            </a:r>
            <a:endParaRPr/>
          </a:p>
        </p:txBody>
      </p:sp>
      <p:pic>
        <p:nvPicPr>
          <p:cNvPr id="518" name="Google Shape;518;p66"/>
          <p:cNvPicPr preferRelativeResize="0"/>
          <p:nvPr/>
        </p:nvPicPr>
        <p:blipFill>
          <a:blip r:embed="rId4">
            <a:alphaModFix/>
          </a:blip>
          <a:stretch>
            <a:fillRect/>
          </a:stretch>
        </p:blipFill>
        <p:spPr>
          <a:xfrm>
            <a:off x="408684" y="694775"/>
            <a:ext cx="1580091" cy="959325"/>
          </a:xfrm>
          <a:prstGeom prst="rect">
            <a:avLst/>
          </a:prstGeom>
          <a:noFill/>
          <a:ln>
            <a:noFill/>
          </a:ln>
        </p:spPr>
      </p:pic>
      <p:pic>
        <p:nvPicPr>
          <p:cNvPr id="519" name="Google Shape;519;p66"/>
          <p:cNvPicPr preferRelativeResize="0"/>
          <p:nvPr/>
        </p:nvPicPr>
        <p:blipFill>
          <a:blip r:embed="rId5">
            <a:alphaModFix/>
          </a:blip>
          <a:stretch>
            <a:fillRect/>
          </a:stretch>
        </p:blipFill>
        <p:spPr>
          <a:xfrm>
            <a:off x="7153976" y="770973"/>
            <a:ext cx="1708200" cy="1051808"/>
          </a:xfrm>
          <a:prstGeom prst="rect">
            <a:avLst/>
          </a:prstGeom>
          <a:noFill/>
          <a:ln>
            <a:noFill/>
          </a:ln>
        </p:spPr>
      </p:pic>
      <p:pic>
        <p:nvPicPr>
          <p:cNvPr id="520" name="Google Shape;520;p66"/>
          <p:cNvPicPr preferRelativeResize="0"/>
          <p:nvPr/>
        </p:nvPicPr>
        <p:blipFill>
          <a:blip r:embed="rId6">
            <a:alphaModFix/>
          </a:blip>
          <a:stretch>
            <a:fillRect/>
          </a:stretch>
        </p:blipFill>
        <p:spPr>
          <a:xfrm>
            <a:off x="408675" y="3908350"/>
            <a:ext cx="3330249" cy="959325"/>
          </a:xfrm>
          <a:prstGeom prst="rect">
            <a:avLst/>
          </a:prstGeom>
          <a:noFill/>
          <a:ln>
            <a:noFill/>
          </a:ln>
        </p:spPr>
      </p:pic>
      <p:pic>
        <p:nvPicPr>
          <p:cNvPr id="521" name="Google Shape;521;p66"/>
          <p:cNvPicPr preferRelativeResize="0"/>
          <p:nvPr/>
        </p:nvPicPr>
        <p:blipFill>
          <a:blip r:embed="rId6">
            <a:alphaModFix/>
          </a:blip>
          <a:stretch>
            <a:fillRect/>
          </a:stretch>
        </p:blipFill>
        <p:spPr>
          <a:xfrm>
            <a:off x="5396900" y="3886412"/>
            <a:ext cx="3482559" cy="1003200"/>
          </a:xfrm>
          <a:prstGeom prst="rect">
            <a:avLst/>
          </a:prstGeom>
          <a:noFill/>
          <a:ln>
            <a:noFill/>
          </a:ln>
        </p:spPr>
      </p:pic>
      <p:pic>
        <p:nvPicPr>
          <p:cNvPr id="522" name="Google Shape;522;p66"/>
          <p:cNvPicPr preferRelativeResize="0"/>
          <p:nvPr/>
        </p:nvPicPr>
        <p:blipFill>
          <a:blip r:embed="rId7">
            <a:alphaModFix/>
          </a:blip>
          <a:stretch>
            <a:fillRect/>
          </a:stretch>
        </p:blipFill>
        <p:spPr>
          <a:xfrm>
            <a:off x="6367325" y="3886397"/>
            <a:ext cx="579375" cy="427500"/>
          </a:xfrm>
          <a:prstGeom prst="rect">
            <a:avLst/>
          </a:prstGeom>
          <a:noFill/>
          <a:ln>
            <a:noFill/>
          </a:ln>
        </p:spPr>
      </p:pic>
      <p:pic>
        <p:nvPicPr>
          <p:cNvPr id="523" name="Google Shape;523;p66"/>
          <p:cNvPicPr preferRelativeResize="0"/>
          <p:nvPr/>
        </p:nvPicPr>
        <p:blipFill>
          <a:blip r:embed="rId8">
            <a:alphaModFix/>
          </a:blip>
          <a:stretch>
            <a:fillRect/>
          </a:stretch>
        </p:blipFill>
        <p:spPr>
          <a:xfrm>
            <a:off x="7278700" y="3899600"/>
            <a:ext cx="579375" cy="401110"/>
          </a:xfrm>
          <a:prstGeom prst="rect">
            <a:avLst/>
          </a:prstGeom>
          <a:noFill/>
          <a:ln>
            <a:noFill/>
          </a:ln>
        </p:spPr>
      </p:pic>
      <p:sp>
        <p:nvSpPr>
          <p:cNvPr id="524" name="Google Shape;524;p66"/>
          <p:cNvSpPr txBox="1">
            <a:spLocks noGrp="1"/>
          </p:cNvSpPr>
          <p:nvPr>
            <p:ph type="ctrTitle" idx="2"/>
          </p:nvPr>
        </p:nvSpPr>
        <p:spPr>
          <a:xfrm>
            <a:off x="380760" y="18806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Specificity (TNR)</a:t>
            </a:r>
            <a:endParaRPr/>
          </a:p>
        </p:txBody>
      </p:sp>
      <p:sp>
        <p:nvSpPr>
          <p:cNvPr id="525" name="Google Shape;525;p66"/>
          <p:cNvSpPr txBox="1">
            <a:spLocks noGrp="1"/>
          </p:cNvSpPr>
          <p:nvPr>
            <p:ph type="subTitle" idx="1"/>
          </p:nvPr>
        </p:nvSpPr>
        <p:spPr>
          <a:xfrm>
            <a:off x="380760" y="21748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Number of correct negative predictions over total number of actual negatives. The higher the specificity, the better.</a:t>
            </a:r>
            <a:endParaRPr/>
          </a:p>
        </p:txBody>
      </p:sp>
      <p:sp>
        <p:nvSpPr>
          <p:cNvPr id="526" name="Google Shape;526;p66"/>
          <p:cNvSpPr txBox="1">
            <a:spLocks noGrp="1"/>
          </p:cNvSpPr>
          <p:nvPr>
            <p:ph type="ctrTitle" idx="2"/>
          </p:nvPr>
        </p:nvSpPr>
        <p:spPr>
          <a:xfrm>
            <a:off x="7086360" y="18806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FPR = 1 – TNR</a:t>
            </a:r>
            <a:endParaRPr/>
          </a:p>
        </p:txBody>
      </p:sp>
      <p:sp>
        <p:nvSpPr>
          <p:cNvPr id="527" name="Google Shape;527;p66"/>
          <p:cNvSpPr txBox="1">
            <a:spLocks noGrp="1"/>
          </p:cNvSpPr>
          <p:nvPr>
            <p:ph type="subTitle" idx="1"/>
          </p:nvPr>
        </p:nvSpPr>
        <p:spPr>
          <a:xfrm>
            <a:off x="7086360" y="21748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Number of missed negative predictions over total number of actual negatives. The higher the precision, the better.</a:t>
            </a:r>
            <a:endParaRPr/>
          </a:p>
        </p:txBody>
      </p:sp>
      <p:pic>
        <p:nvPicPr>
          <p:cNvPr id="528" name="Google Shape;528;p66"/>
          <p:cNvPicPr preferRelativeResize="0"/>
          <p:nvPr/>
        </p:nvPicPr>
        <p:blipFill>
          <a:blip r:embed="rId4">
            <a:alphaModFix/>
          </a:blip>
          <a:stretch>
            <a:fillRect/>
          </a:stretch>
        </p:blipFill>
        <p:spPr>
          <a:xfrm>
            <a:off x="484884" y="2294975"/>
            <a:ext cx="1580091" cy="959325"/>
          </a:xfrm>
          <a:prstGeom prst="rect">
            <a:avLst/>
          </a:prstGeom>
          <a:noFill/>
          <a:ln>
            <a:noFill/>
          </a:ln>
        </p:spPr>
      </p:pic>
      <p:pic>
        <p:nvPicPr>
          <p:cNvPr id="529" name="Google Shape;529;p66"/>
          <p:cNvPicPr preferRelativeResize="0"/>
          <p:nvPr/>
        </p:nvPicPr>
        <p:blipFill>
          <a:blip r:embed="rId9">
            <a:alphaModFix/>
          </a:blip>
          <a:stretch>
            <a:fillRect/>
          </a:stretch>
        </p:blipFill>
        <p:spPr>
          <a:xfrm>
            <a:off x="1003129" y="2315051"/>
            <a:ext cx="579375" cy="397100"/>
          </a:xfrm>
          <a:prstGeom prst="rect">
            <a:avLst/>
          </a:prstGeom>
          <a:noFill/>
          <a:ln>
            <a:noFill/>
          </a:ln>
        </p:spPr>
      </p:pic>
      <p:pic>
        <p:nvPicPr>
          <p:cNvPr id="530" name="Google Shape;530;p66"/>
          <p:cNvPicPr preferRelativeResize="0"/>
          <p:nvPr/>
        </p:nvPicPr>
        <p:blipFill>
          <a:blip r:embed="rId9">
            <a:alphaModFix/>
          </a:blip>
          <a:stretch>
            <a:fillRect/>
          </a:stretch>
        </p:blipFill>
        <p:spPr>
          <a:xfrm>
            <a:off x="614725" y="2789775"/>
            <a:ext cx="579375" cy="397103"/>
          </a:xfrm>
          <a:prstGeom prst="rect">
            <a:avLst/>
          </a:prstGeom>
          <a:noFill/>
          <a:ln>
            <a:noFill/>
          </a:ln>
        </p:spPr>
      </p:pic>
      <p:pic>
        <p:nvPicPr>
          <p:cNvPr id="531" name="Google Shape;531;p66"/>
          <p:cNvPicPr preferRelativeResize="0"/>
          <p:nvPr/>
        </p:nvPicPr>
        <p:blipFill>
          <a:blip r:embed="rId10">
            <a:alphaModFix/>
          </a:blip>
          <a:stretch>
            <a:fillRect/>
          </a:stretch>
        </p:blipFill>
        <p:spPr>
          <a:xfrm>
            <a:off x="7124700" y="2262200"/>
            <a:ext cx="1725310" cy="9593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8"/>
                                        </p:tgtEl>
                                        <p:attrNameLst>
                                          <p:attrName>style.visibility</p:attrName>
                                        </p:attrNameLst>
                                      </p:cBhvr>
                                      <p:to>
                                        <p:strVal val="visible"/>
                                      </p:to>
                                    </p:set>
                                    <p:animEffect transition="in" filter="fade">
                                      <p:cBhvr>
                                        <p:cTn id="7" dur="1000"/>
                                        <p:tgtEl>
                                          <p:spTgt spid="518"/>
                                        </p:tgtEl>
                                      </p:cBhvr>
                                    </p:animEffect>
                                  </p:childTnLst>
                                </p:cTn>
                              </p:par>
                              <p:par>
                                <p:cTn id="8" presetID="10" presetClass="entr" presetSubtype="0" fill="hold" nodeType="withEffect">
                                  <p:stCondLst>
                                    <p:cond delay="0"/>
                                  </p:stCondLst>
                                  <p:childTnLst>
                                    <p:set>
                                      <p:cBhvr>
                                        <p:cTn id="9" dur="1" fill="hold">
                                          <p:stCondLst>
                                            <p:cond delay="0"/>
                                          </p:stCondLst>
                                        </p:cTn>
                                        <p:tgtEl>
                                          <p:spTgt spid="520"/>
                                        </p:tgtEl>
                                        <p:attrNameLst>
                                          <p:attrName>style.visibility</p:attrName>
                                        </p:attrNameLst>
                                      </p:cBhvr>
                                      <p:to>
                                        <p:strVal val="visible"/>
                                      </p:to>
                                    </p:set>
                                    <p:animEffect transition="in" filter="fade">
                                      <p:cBhvr>
                                        <p:cTn id="10" dur="1000"/>
                                        <p:tgtEl>
                                          <p:spTgt spid="520"/>
                                        </p:tgtEl>
                                      </p:cBhvr>
                                    </p:animEffect>
                                  </p:childTnLst>
                                </p:cTn>
                              </p:par>
                              <p:par>
                                <p:cTn id="11" presetID="10" presetClass="entr" presetSubtype="0" fill="hold" nodeType="withEffect">
                                  <p:stCondLst>
                                    <p:cond delay="0"/>
                                  </p:stCondLst>
                                  <p:childTnLst>
                                    <p:set>
                                      <p:cBhvr>
                                        <p:cTn id="12" dur="1" fill="hold">
                                          <p:stCondLst>
                                            <p:cond delay="0"/>
                                          </p:stCondLst>
                                        </p:cTn>
                                        <p:tgtEl>
                                          <p:spTgt spid="521"/>
                                        </p:tgtEl>
                                        <p:attrNameLst>
                                          <p:attrName>style.visibility</p:attrName>
                                        </p:attrNameLst>
                                      </p:cBhvr>
                                      <p:to>
                                        <p:strVal val="visible"/>
                                      </p:to>
                                    </p:set>
                                    <p:animEffect transition="in" filter="fade">
                                      <p:cBhvr>
                                        <p:cTn id="13" dur="1000"/>
                                        <p:tgtEl>
                                          <p:spTgt spid="521"/>
                                        </p:tgtEl>
                                      </p:cBhvr>
                                    </p:animEffect>
                                  </p:childTnLst>
                                </p:cTn>
                              </p:par>
                              <p:par>
                                <p:cTn id="14" presetID="10" presetClass="entr" presetSubtype="0" fill="hold" nodeType="withEffect">
                                  <p:stCondLst>
                                    <p:cond delay="0"/>
                                  </p:stCondLst>
                                  <p:childTnLst>
                                    <p:set>
                                      <p:cBhvr>
                                        <p:cTn id="15" dur="1" fill="hold">
                                          <p:stCondLst>
                                            <p:cond delay="0"/>
                                          </p:stCondLst>
                                        </p:cTn>
                                        <p:tgtEl>
                                          <p:spTgt spid="522"/>
                                        </p:tgtEl>
                                        <p:attrNameLst>
                                          <p:attrName>style.visibility</p:attrName>
                                        </p:attrNameLst>
                                      </p:cBhvr>
                                      <p:to>
                                        <p:strVal val="visible"/>
                                      </p:to>
                                    </p:set>
                                    <p:animEffect transition="in" filter="fade">
                                      <p:cBhvr>
                                        <p:cTn id="16" dur="1000"/>
                                        <p:tgtEl>
                                          <p:spTgt spid="522"/>
                                        </p:tgtEl>
                                      </p:cBhvr>
                                    </p:animEffect>
                                  </p:childTnLst>
                                </p:cTn>
                              </p:par>
                              <p:par>
                                <p:cTn id="17" presetID="10" presetClass="entr" presetSubtype="0" fill="hold" nodeType="withEffect">
                                  <p:stCondLst>
                                    <p:cond delay="0"/>
                                  </p:stCondLst>
                                  <p:childTnLst>
                                    <p:set>
                                      <p:cBhvr>
                                        <p:cTn id="18" dur="1" fill="hold">
                                          <p:stCondLst>
                                            <p:cond delay="0"/>
                                          </p:stCondLst>
                                        </p:cTn>
                                        <p:tgtEl>
                                          <p:spTgt spid="523"/>
                                        </p:tgtEl>
                                        <p:attrNameLst>
                                          <p:attrName>style.visibility</p:attrName>
                                        </p:attrNameLst>
                                      </p:cBhvr>
                                      <p:to>
                                        <p:strVal val="visible"/>
                                      </p:to>
                                    </p:set>
                                    <p:animEffect transition="in" filter="fade">
                                      <p:cBhvr>
                                        <p:cTn id="19" dur="1000"/>
                                        <p:tgtEl>
                                          <p:spTgt spid="523"/>
                                        </p:tgtEl>
                                      </p:cBhvr>
                                    </p:animEffect>
                                  </p:childTnLst>
                                </p:cTn>
                              </p:par>
                              <p:par>
                                <p:cTn id="20" presetID="10" presetClass="entr" presetSubtype="0" fill="hold" nodeType="withEffect">
                                  <p:stCondLst>
                                    <p:cond delay="0"/>
                                  </p:stCondLst>
                                  <p:childTnLst>
                                    <p:set>
                                      <p:cBhvr>
                                        <p:cTn id="21" dur="1" fill="hold">
                                          <p:stCondLst>
                                            <p:cond delay="0"/>
                                          </p:stCondLst>
                                        </p:cTn>
                                        <p:tgtEl>
                                          <p:spTgt spid="519"/>
                                        </p:tgtEl>
                                        <p:attrNameLst>
                                          <p:attrName>style.visibility</p:attrName>
                                        </p:attrNameLst>
                                      </p:cBhvr>
                                      <p:to>
                                        <p:strVal val="visible"/>
                                      </p:to>
                                    </p:set>
                                    <p:animEffect transition="in" filter="fade">
                                      <p:cBhvr>
                                        <p:cTn id="22" dur="1000"/>
                                        <p:tgtEl>
                                          <p:spTgt spid="519"/>
                                        </p:tgtEl>
                                      </p:cBhvr>
                                    </p:animEffect>
                                  </p:childTnLst>
                                </p:cTn>
                              </p:par>
                              <p:par>
                                <p:cTn id="23" presetID="10" presetClass="entr" presetSubtype="0" fill="hold" nodeType="withEffect">
                                  <p:stCondLst>
                                    <p:cond delay="0"/>
                                  </p:stCondLst>
                                  <p:childTnLst>
                                    <p:set>
                                      <p:cBhvr>
                                        <p:cTn id="24" dur="1" fill="hold">
                                          <p:stCondLst>
                                            <p:cond delay="0"/>
                                          </p:stCondLst>
                                        </p:cTn>
                                        <p:tgtEl>
                                          <p:spTgt spid="528"/>
                                        </p:tgtEl>
                                        <p:attrNameLst>
                                          <p:attrName>style.visibility</p:attrName>
                                        </p:attrNameLst>
                                      </p:cBhvr>
                                      <p:to>
                                        <p:strVal val="visible"/>
                                      </p:to>
                                    </p:set>
                                    <p:animEffect transition="in" filter="fade">
                                      <p:cBhvr>
                                        <p:cTn id="25" dur="1000"/>
                                        <p:tgtEl>
                                          <p:spTgt spid="528"/>
                                        </p:tgtEl>
                                      </p:cBhvr>
                                    </p:animEffect>
                                  </p:childTnLst>
                                </p:cTn>
                              </p:par>
                              <p:par>
                                <p:cTn id="26" presetID="10" presetClass="entr" presetSubtype="0" fill="hold" nodeType="withEffect">
                                  <p:stCondLst>
                                    <p:cond delay="0"/>
                                  </p:stCondLst>
                                  <p:childTnLst>
                                    <p:set>
                                      <p:cBhvr>
                                        <p:cTn id="27" dur="1" fill="hold">
                                          <p:stCondLst>
                                            <p:cond delay="0"/>
                                          </p:stCondLst>
                                        </p:cTn>
                                        <p:tgtEl>
                                          <p:spTgt spid="530"/>
                                        </p:tgtEl>
                                        <p:attrNameLst>
                                          <p:attrName>style.visibility</p:attrName>
                                        </p:attrNameLst>
                                      </p:cBhvr>
                                      <p:to>
                                        <p:strVal val="visible"/>
                                      </p:to>
                                    </p:set>
                                    <p:animEffect transition="in" filter="fade">
                                      <p:cBhvr>
                                        <p:cTn id="28" dur="1000"/>
                                        <p:tgtEl>
                                          <p:spTgt spid="530"/>
                                        </p:tgtEl>
                                      </p:cBhvr>
                                    </p:animEffect>
                                  </p:childTnLst>
                                </p:cTn>
                              </p:par>
                              <p:par>
                                <p:cTn id="29" presetID="10" presetClass="entr" presetSubtype="0" fill="hold" nodeType="withEffect">
                                  <p:stCondLst>
                                    <p:cond delay="0"/>
                                  </p:stCondLst>
                                  <p:childTnLst>
                                    <p:set>
                                      <p:cBhvr>
                                        <p:cTn id="30" dur="1" fill="hold">
                                          <p:stCondLst>
                                            <p:cond delay="0"/>
                                          </p:stCondLst>
                                        </p:cTn>
                                        <p:tgtEl>
                                          <p:spTgt spid="531"/>
                                        </p:tgtEl>
                                        <p:attrNameLst>
                                          <p:attrName>style.visibility</p:attrName>
                                        </p:attrNameLst>
                                      </p:cBhvr>
                                      <p:to>
                                        <p:strVal val="visible"/>
                                      </p:to>
                                    </p:set>
                                    <p:animEffect transition="in" filter="fade">
                                      <p:cBhvr>
                                        <p:cTn id="31" dur="1000"/>
                                        <p:tgtEl>
                                          <p:spTgt spid="531"/>
                                        </p:tgtEl>
                                      </p:cBhvr>
                                    </p:animEffect>
                                  </p:childTnLst>
                                </p:cTn>
                              </p:par>
                              <p:par>
                                <p:cTn id="32" presetID="10" presetClass="entr" presetSubtype="0" fill="hold" nodeType="withEffect">
                                  <p:stCondLst>
                                    <p:cond delay="0"/>
                                  </p:stCondLst>
                                  <p:childTnLst>
                                    <p:set>
                                      <p:cBhvr>
                                        <p:cTn id="33" dur="1" fill="hold">
                                          <p:stCondLst>
                                            <p:cond delay="0"/>
                                          </p:stCondLst>
                                        </p:cTn>
                                        <p:tgtEl>
                                          <p:spTgt spid="529"/>
                                        </p:tgtEl>
                                        <p:attrNameLst>
                                          <p:attrName>style.visibility</p:attrName>
                                        </p:attrNameLst>
                                      </p:cBhvr>
                                      <p:to>
                                        <p:strVal val="visible"/>
                                      </p:to>
                                    </p:set>
                                    <p:animEffect transition="in" filter="fade">
                                      <p:cBhvr>
                                        <p:cTn id="34" dur="1000"/>
                                        <p:tgtEl>
                                          <p:spTgt spid="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535"/>
        <p:cNvGrpSpPr/>
        <p:nvPr/>
      </p:nvGrpSpPr>
      <p:grpSpPr>
        <a:xfrm>
          <a:off x="0" y="0"/>
          <a:ext cx="0" cy="0"/>
          <a:chOff x="0" y="0"/>
          <a:chExt cx="0" cy="0"/>
        </a:xfrm>
      </p:grpSpPr>
      <p:sp>
        <p:nvSpPr>
          <p:cNvPr id="536" name="Google Shape;536;p67"/>
          <p:cNvSpPr/>
          <p:nvPr/>
        </p:nvSpPr>
        <p:spPr>
          <a:xfrm>
            <a:off x="722375" y="2413900"/>
            <a:ext cx="3196500" cy="24930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ROC &amp; AUC</a:t>
            </a:r>
            <a:endParaRPr/>
          </a:p>
        </p:txBody>
      </p:sp>
      <p:sp>
        <p:nvSpPr>
          <p:cNvPr id="538" name="Google Shape;538;p67"/>
          <p:cNvSpPr txBox="1">
            <a:spLocks noGrp="1"/>
          </p:cNvSpPr>
          <p:nvPr>
            <p:ph type="body" idx="1"/>
          </p:nvPr>
        </p:nvSpPr>
        <p:spPr>
          <a:xfrm>
            <a:off x="722375" y="1295400"/>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Graph of True Positive Rate (TPR) over False Positive Rate (FPR).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539" name="Google Shape;539;p67"/>
          <p:cNvSpPr txBox="1">
            <a:spLocks noGrp="1"/>
          </p:cNvSpPr>
          <p:nvPr>
            <p:ph type="body" idx="2"/>
          </p:nvPr>
        </p:nvSpPr>
        <p:spPr>
          <a:xfrm>
            <a:off x="4832400" y="1295400"/>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AUC measures the two-dimensional area underneath the entire ROC curve from (0,0) to (1,1). AUC ranges in value from 0 to 1. The higher the AUC, the more the model is capable of distinguishing between classes and predicting 0 classes as 0 and 1 classes as 1.</a:t>
            </a: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
        <p:nvSpPr>
          <p:cNvPr id="540" name="Google Shape;540;p67"/>
          <p:cNvSpPr txBox="1">
            <a:spLocks noGrp="1"/>
          </p:cNvSpPr>
          <p:nvPr>
            <p:ph type="subTitle" idx="3"/>
          </p:nvPr>
        </p:nvSpPr>
        <p:spPr>
          <a:xfrm>
            <a:off x="723900" y="952500"/>
            <a:ext cx="3589200" cy="3999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a:t>Receiver Operating Characteristic (ROC) Curve</a:t>
            </a:r>
            <a:endParaRPr/>
          </a:p>
        </p:txBody>
      </p:sp>
      <p:sp>
        <p:nvSpPr>
          <p:cNvPr id="541" name="Google Shape;541;p67"/>
          <p:cNvSpPr txBox="1">
            <a:spLocks noGrp="1"/>
          </p:cNvSpPr>
          <p:nvPr>
            <p:ph type="subTitle" idx="3"/>
          </p:nvPr>
        </p:nvSpPr>
        <p:spPr>
          <a:xfrm>
            <a:off x="4832400" y="952500"/>
            <a:ext cx="3743100" cy="3999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a:t>Area Under the ROC Curve (AUC)</a:t>
            </a:r>
            <a:endParaRPr/>
          </a:p>
        </p:txBody>
      </p:sp>
      <p:pic>
        <p:nvPicPr>
          <p:cNvPr id="542" name="Google Shape;542;p67"/>
          <p:cNvPicPr preferRelativeResize="0"/>
          <p:nvPr/>
        </p:nvPicPr>
        <p:blipFill>
          <a:blip r:embed="rId3">
            <a:alphaModFix/>
          </a:blip>
          <a:stretch>
            <a:fillRect/>
          </a:stretch>
        </p:blipFill>
        <p:spPr>
          <a:xfrm>
            <a:off x="703137" y="2267843"/>
            <a:ext cx="3095624" cy="2671018"/>
          </a:xfrm>
          <a:prstGeom prst="rect">
            <a:avLst/>
          </a:prstGeom>
          <a:noFill/>
          <a:ln w="9525" cap="flat" cmpd="sng">
            <a:solidFill>
              <a:schemeClr val="dk2"/>
            </a:solidFill>
            <a:prstDash val="solid"/>
            <a:round/>
            <a:headEnd type="none" w="sm" len="sm"/>
            <a:tailEnd type="none" w="sm" len="sm"/>
          </a:ln>
        </p:spPr>
      </p:pic>
      <p:pic>
        <p:nvPicPr>
          <p:cNvPr id="543" name="Google Shape;543;p67"/>
          <p:cNvPicPr preferRelativeResize="0"/>
          <p:nvPr/>
        </p:nvPicPr>
        <p:blipFill>
          <a:blip r:embed="rId4">
            <a:alphaModFix/>
          </a:blip>
          <a:stretch>
            <a:fillRect/>
          </a:stretch>
        </p:blipFill>
        <p:spPr>
          <a:xfrm>
            <a:off x="779313" y="2469875"/>
            <a:ext cx="3095625" cy="2419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2"/>
                                        </p:tgtEl>
                                        <p:attrNameLst>
                                          <p:attrName>style.visibility</p:attrName>
                                        </p:attrNameLst>
                                      </p:cBhvr>
                                      <p:to>
                                        <p:strVal val="visible"/>
                                      </p:to>
                                    </p:set>
                                    <p:animEffect transition="in" filter="fade">
                                      <p:cBhvr>
                                        <p:cTn id="7" dur="1000"/>
                                        <p:tgtEl>
                                          <p:spTgt spid="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547"/>
        <p:cNvGrpSpPr/>
        <p:nvPr/>
      </p:nvGrpSpPr>
      <p:grpSpPr>
        <a:xfrm>
          <a:off x="0" y="0"/>
          <a:ext cx="0" cy="0"/>
          <a:chOff x="0" y="0"/>
          <a:chExt cx="0" cy="0"/>
        </a:xfrm>
      </p:grpSpPr>
      <p:sp>
        <p:nvSpPr>
          <p:cNvPr id="548" name="Google Shape;548;p68"/>
          <p:cNvSpPr txBox="1">
            <a:spLocks noGrp="1"/>
          </p:cNvSpPr>
          <p:nvPr>
            <p:ph type="ctrTitle"/>
          </p:nvPr>
        </p:nvSpPr>
        <p:spPr>
          <a:xfrm>
            <a:off x="1964850" y="352850"/>
            <a:ext cx="5214300" cy="5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Log Loss (Binary Cross-Entropy)</a:t>
            </a:r>
            <a:endParaRPr/>
          </a:p>
        </p:txBody>
      </p:sp>
      <p:sp>
        <p:nvSpPr>
          <p:cNvPr id="549" name="Google Shape;549;p68"/>
          <p:cNvSpPr txBox="1"/>
          <p:nvPr/>
        </p:nvSpPr>
        <p:spPr>
          <a:xfrm>
            <a:off x="366275" y="1875950"/>
            <a:ext cx="3223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Cost function for N samples in training set</a:t>
            </a: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y = actual label of i’th sample</a:t>
            </a: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p(y) = predicted probability</a:t>
            </a:r>
            <a:endParaRPr>
              <a:solidFill>
                <a:schemeClr val="dk1"/>
              </a:solidFill>
              <a:latin typeface="Roboto Condensed Light"/>
              <a:ea typeface="Roboto Condensed Light"/>
              <a:cs typeface="Roboto Condensed Light"/>
              <a:sym typeface="Roboto Condensed Light"/>
            </a:endParaRPr>
          </a:p>
        </p:txBody>
      </p:sp>
      <p:sp>
        <p:nvSpPr>
          <p:cNvPr id="550" name="Google Shape;550;p68"/>
          <p:cNvSpPr txBox="1"/>
          <p:nvPr/>
        </p:nvSpPr>
        <p:spPr>
          <a:xfrm>
            <a:off x="3976700" y="1008725"/>
            <a:ext cx="45090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A function that measures the performance of a classification model whose output is a probability value between 0 and 1.</a:t>
            </a: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A perfect model would have a log loss of 0. You must try to minimize the loss function (it’s never negative).</a:t>
            </a: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Log loss function = –1 x the log of the likelihood function</a:t>
            </a:r>
            <a:endParaRPr>
              <a:solidFill>
                <a:schemeClr val="dk1"/>
              </a:solidFill>
              <a:latin typeface="Roboto Condensed Light"/>
              <a:ea typeface="Roboto Condensed Light"/>
              <a:cs typeface="Roboto Condensed Light"/>
              <a:sym typeface="Roboto Condensed Light"/>
            </a:endParaRPr>
          </a:p>
        </p:txBody>
      </p:sp>
      <p:pic>
        <p:nvPicPr>
          <p:cNvPr id="551" name="Google Shape;551;p68"/>
          <p:cNvPicPr preferRelativeResize="0"/>
          <p:nvPr/>
        </p:nvPicPr>
        <p:blipFill>
          <a:blip r:embed="rId3">
            <a:alphaModFix/>
          </a:blip>
          <a:stretch>
            <a:fillRect/>
          </a:stretch>
        </p:blipFill>
        <p:spPr>
          <a:xfrm>
            <a:off x="422925" y="1158975"/>
            <a:ext cx="3223200" cy="464658"/>
          </a:xfrm>
          <a:prstGeom prst="rect">
            <a:avLst/>
          </a:prstGeom>
          <a:noFill/>
          <a:ln>
            <a:noFill/>
          </a:ln>
        </p:spPr>
      </p:pic>
      <p:sp>
        <p:nvSpPr>
          <p:cNvPr id="552" name="Google Shape;552;p68"/>
          <p:cNvSpPr txBox="1">
            <a:spLocks noGrp="1"/>
          </p:cNvSpPr>
          <p:nvPr>
            <p:ph type="ctrTitle"/>
          </p:nvPr>
        </p:nvSpPr>
        <p:spPr>
          <a:xfrm>
            <a:off x="1964850" y="2867450"/>
            <a:ext cx="5214300" cy="5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Others:</a:t>
            </a:r>
            <a:endParaRPr/>
          </a:p>
          <a:p>
            <a:pPr marL="0" lvl="0" indent="0" algn="ctr" rtl="0">
              <a:spcBef>
                <a:spcPts val="0"/>
              </a:spcBef>
              <a:spcAft>
                <a:spcPts val="0"/>
              </a:spcAft>
              <a:buNone/>
            </a:pPr>
            <a:r>
              <a:rPr lang="en"/>
              <a:t>Prediction Bias</a:t>
            </a:r>
            <a:endParaRPr/>
          </a:p>
          <a:p>
            <a:pPr marL="0" lvl="0" indent="0" algn="ctr" rtl="0">
              <a:spcBef>
                <a:spcPts val="0"/>
              </a:spcBef>
              <a:spcAft>
                <a:spcPts val="0"/>
              </a:spcAft>
              <a:buNone/>
            </a:pPr>
            <a:r>
              <a:rPr lang="en"/>
              <a:t>Bias Term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Implementation</a:t>
            </a:r>
            <a:endParaRPr/>
          </a:p>
        </p:txBody>
      </p:sp>
      <p:sp>
        <p:nvSpPr>
          <p:cNvPr id="558" name="Google Shape;558;p6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cxnSp>
        <p:nvCxnSpPr>
          <p:cNvPr id="559" name="Google Shape;559;p69"/>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3FA3B-F4E5-8396-6462-F7E5CD7C8F03}"/>
              </a:ext>
            </a:extLst>
          </p:cNvPr>
          <p:cNvSpPr>
            <a:spLocks noGrp="1"/>
          </p:cNvSpPr>
          <p:nvPr>
            <p:ph type="ctrTitle"/>
          </p:nvPr>
        </p:nvSpPr>
        <p:spPr/>
        <p:txBody>
          <a:bodyPr/>
          <a:lstStyle/>
          <a:p>
            <a:r>
              <a:rPr lang="en" dirty="0"/>
              <a:t>THANKS</a:t>
            </a:r>
            <a:endParaRPr lang="de-DE" dirty="0"/>
          </a:p>
        </p:txBody>
      </p:sp>
      <p:sp>
        <p:nvSpPr>
          <p:cNvPr id="3" name="Title 2">
            <a:extLst>
              <a:ext uri="{FF2B5EF4-FFF2-40B4-BE49-F238E27FC236}">
                <a16:creationId xmlns:a16="http://schemas.microsoft.com/office/drawing/2014/main" id="{B7A850D4-1163-D5C8-29C0-B3D1B5CCEBF8}"/>
              </a:ext>
            </a:extLst>
          </p:cNvPr>
          <p:cNvSpPr>
            <a:spLocks noGrp="1"/>
          </p:cNvSpPr>
          <p:nvPr>
            <p:ph type="title" idx="2"/>
          </p:nvPr>
        </p:nvSpPr>
        <p:spPr/>
        <p:txBody>
          <a:bodyPr/>
          <a:lstStyle/>
          <a:p>
            <a:endParaRPr lang="de-DE" dirty="0"/>
          </a:p>
        </p:txBody>
      </p:sp>
      <p:sp>
        <p:nvSpPr>
          <p:cNvPr id="4" name="Subtitle 3">
            <a:extLst>
              <a:ext uri="{FF2B5EF4-FFF2-40B4-BE49-F238E27FC236}">
                <a16:creationId xmlns:a16="http://schemas.microsoft.com/office/drawing/2014/main" id="{9F4FCFF1-220C-D65B-3064-B73FD6FCD374}"/>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2385023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9"/>
          <p:cNvSpPr txBox="1">
            <a:spLocks noGrp="1"/>
          </p:cNvSpPr>
          <p:nvPr>
            <p:ph type="ctrTitle"/>
          </p:nvPr>
        </p:nvSpPr>
        <p:spPr>
          <a:xfrm>
            <a:off x="1645200" y="352850"/>
            <a:ext cx="58536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Course Overview:</a:t>
            </a:r>
            <a:endParaRPr dirty="0"/>
          </a:p>
        </p:txBody>
      </p:sp>
      <p:sp>
        <p:nvSpPr>
          <p:cNvPr id="231" name="Google Shape;231;p39"/>
          <p:cNvSpPr/>
          <p:nvPr/>
        </p:nvSpPr>
        <p:spPr>
          <a:xfrm>
            <a:off x="662850" y="1299050"/>
            <a:ext cx="15618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sym typeface="Exo 2"/>
              </a:rPr>
              <a:t>1.1 - Python Review</a:t>
            </a:r>
            <a:endParaRPr sz="1200" dirty="0">
              <a:solidFill>
                <a:schemeClr val="accent1"/>
              </a:solidFill>
              <a:latin typeface="Exo 2"/>
              <a:sym typeface="Exo 2"/>
            </a:endParaRPr>
          </a:p>
        </p:txBody>
      </p:sp>
      <p:sp>
        <p:nvSpPr>
          <p:cNvPr id="232" name="Google Shape;232;p39"/>
          <p:cNvSpPr/>
          <p:nvPr/>
        </p:nvSpPr>
        <p:spPr>
          <a:xfrm>
            <a:off x="2684776" y="1309150"/>
            <a:ext cx="15618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solidFill>
                  <a:schemeClr val="accent1"/>
                </a:solidFill>
                <a:latin typeface="Exo 2"/>
              </a:rPr>
              <a:t>1.2 - Numpy</a:t>
            </a:r>
            <a:endParaRPr sz="1200" dirty="0">
              <a:solidFill>
                <a:schemeClr val="accent1"/>
              </a:solidFill>
              <a:latin typeface="Exo 2"/>
            </a:endParaRPr>
          </a:p>
        </p:txBody>
      </p:sp>
      <p:cxnSp>
        <p:nvCxnSpPr>
          <p:cNvPr id="233" name="Google Shape;233;p39"/>
          <p:cNvCxnSpPr>
            <a:stCxn id="231" idx="3"/>
            <a:endCxn id="232" idx="1"/>
          </p:cNvCxnSpPr>
          <p:nvPr/>
        </p:nvCxnSpPr>
        <p:spPr>
          <a:xfrm>
            <a:off x="2224650" y="1697300"/>
            <a:ext cx="460200" cy="0"/>
          </a:xfrm>
          <a:prstGeom prst="straightConnector1">
            <a:avLst/>
          </a:prstGeom>
          <a:noFill/>
          <a:ln w="28575" cap="flat" cmpd="sng">
            <a:solidFill>
              <a:schemeClr val="dk2"/>
            </a:solidFill>
            <a:prstDash val="solid"/>
            <a:round/>
            <a:headEnd type="none" w="med" len="med"/>
            <a:tailEnd type="triangle" w="med" len="med"/>
          </a:ln>
        </p:spPr>
      </p:cxnSp>
      <p:sp>
        <p:nvSpPr>
          <p:cNvPr id="234" name="Google Shape;234;p39"/>
          <p:cNvSpPr/>
          <p:nvPr/>
        </p:nvSpPr>
        <p:spPr>
          <a:xfrm>
            <a:off x="4681975" y="1298950"/>
            <a:ext cx="15618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sym typeface="Exo 2"/>
              </a:rPr>
              <a:t>1.3 - Pandas</a:t>
            </a:r>
            <a:endParaRPr sz="1200" dirty="0">
              <a:solidFill>
                <a:schemeClr val="accent1"/>
              </a:solidFill>
              <a:latin typeface="Exo 2"/>
              <a:sym typeface="Exo 2"/>
            </a:endParaRPr>
          </a:p>
        </p:txBody>
      </p:sp>
      <p:sp>
        <p:nvSpPr>
          <p:cNvPr id="235" name="Google Shape;235;p39"/>
          <p:cNvSpPr/>
          <p:nvPr/>
        </p:nvSpPr>
        <p:spPr>
          <a:xfrm>
            <a:off x="6679176" y="1309250"/>
            <a:ext cx="15618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rPr>
              <a:t>1.4 - Seaborn</a:t>
            </a:r>
            <a:endParaRPr sz="1200" dirty="0">
              <a:solidFill>
                <a:schemeClr val="accent1"/>
              </a:solidFill>
              <a:latin typeface="Exo 2"/>
            </a:endParaRPr>
          </a:p>
        </p:txBody>
      </p:sp>
      <p:cxnSp>
        <p:nvCxnSpPr>
          <p:cNvPr id="236" name="Google Shape;236;p39"/>
          <p:cNvCxnSpPr>
            <a:stCxn id="234" idx="3"/>
            <a:endCxn id="235" idx="1"/>
          </p:cNvCxnSpPr>
          <p:nvPr/>
        </p:nvCxnSpPr>
        <p:spPr>
          <a:xfrm>
            <a:off x="6243775" y="1697200"/>
            <a:ext cx="435300" cy="0"/>
          </a:xfrm>
          <a:prstGeom prst="straightConnector1">
            <a:avLst/>
          </a:prstGeom>
          <a:noFill/>
          <a:ln w="28575" cap="flat" cmpd="sng">
            <a:solidFill>
              <a:schemeClr val="dk2"/>
            </a:solidFill>
            <a:prstDash val="solid"/>
            <a:round/>
            <a:headEnd type="none" w="med" len="med"/>
            <a:tailEnd type="triangle" w="med" len="med"/>
          </a:ln>
        </p:spPr>
      </p:cxnSp>
      <p:cxnSp>
        <p:nvCxnSpPr>
          <p:cNvPr id="237" name="Google Shape;237;p39"/>
          <p:cNvCxnSpPr/>
          <p:nvPr/>
        </p:nvCxnSpPr>
        <p:spPr>
          <a:xfrm>
            <a:off x="4234250" y="1697300"/>
            <a:ext cx="435300" cy="0"/>
          </a:xfrm>
          <a:prstGeom prst="straightConnector1">
            <a:avLst/>
          </a:prstGeom>
          <a:noFill/>
          <a:ln w="28575" cap="flat" cmpd="sng">
            <a:solidFill>
              <a:schemeClr val="dk2"/>
            </a:solidFill>
            <a:prstDash val="solid"/>
            <a:round/>
            <a:headEnd type="none" w="med" len="med"/>
            <a:tailEnd type="triangle" w="med" len="med"/>
          </a:ln>
        </p:spPr>
      </p:cxnSp>
      <p:sp>
        <p:nvSpPr>
          <p:cNvPr id="238" name="Google Shape;238;p39"/>
          <p:cNvSpPr/>
          <p:nvPr/>
        </p:nvSpPr>
        <p:spPr>
          <a:xfrm>
            <a:off x="662850" y="2388075"/>
            <a:ext cx="10215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sym typeface="Exo 2"/>
              </a:rPr>
              <a:t>2.1 - ML Intro</a:t>
            </a:r>
            <a:endParaRPr sz="1200" dirty="0">
              <a:solidFill>
                <a:schemeClr val="accent1"/>
              </a:solidFill>
              <a:latin typeface="Exo 2"/>
              <a:sym typeface="Exo 2"/>
            </a:endParaRPr>
          </a:p>
        </p:txBody>
      </p:sp>
      <p:sp>
        <p:nvSpPr>
          <p:cNvPr id="239" name="Google Shape;239;p39"/>
          <p:cNvSpPr/>
          <p:nvPr/>
        </p:nvSpPr>
        <p:spPr>
          <a:xfrm>
            <a:off x="1985500" y="2398175"/>
            <a:ext cx="10215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1"/>
                </a:solidFill>
                <a:latin typeface="Exo 2"/>
              </a:rPr>
              <a:t>2.2 - Linear Regression</a:t>
            </a:r>
            <a:endParaRPr sz="1100" dirty="0">
              <a:solidFill>
                <a:schemeClr val="accent1"/>
              </a:solidFill>
              <a:latin typeface="Exo 2"/>
            </a:endParaRPr>
          </a:p>
        </p:txBody>
      </p:sp>
      <p:cxnSp>
        <p:nvCxnSpPr>
          <p:cNvPr id="240" name="Google Shape;240;p39"/>
          <p:cNvCxnSpPr>
            <a:stCxn id="238" idx="3"/>
            <a:endCxn id="239" idx="1"/>
          </p:cNvCxnSpPr>
          <p:nvPr/>
        </p:nvCxnSpPr>
        <p:spPr>
          <a:xfrm>
            <a:off x="1684350" y="2786325"/>
            <a:ext cx="301200" cy="0"/>
          </a:xfrm>
          <a:prstGeom prst="straightConnector1">
            <a:avLst/>
          </a:prstGeom>
          <a:noFill/>
          <a:ln w="28575" cap="flat" cmpd="sng">
            <a:solidFill>
              <a:schemeClr val="dk2"/>
            </a:solidFill>
            <a:prstDash val="solid"/>
            <a:round/>
            <a:headEnd type="none" w="med" len="med"/>
            <a:tailEnd type="triangle" w="med" len="med"/>
          </a:ln>
        </p:spPr>
      </p:cxnSp>
      <p:sp>
        <p:nvSpPr>
          <p:cNvPr id="241" name="Google Shape;241;p39"/>
          <p:cNvSpPr/>
          <p:nvPr/>
        </p:nvSpPr>
        <p:spPr>
          <a:xfrm>
            <a:off x="3287163" y="2387975"/>
            <a:ext cx="10215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1"/>
                </a:solidFill>
                <a:latin typeface="Exo 2"/>
                <a:ea typeface="Exo 2"/>
                <a:cs typeface="Exo 2"/>
                <a:sym typeface="Exo 2"/>
              </a:rPr>
              <a:t>2.3 - Logistic Regression</a:t>
            </a:r>
            <a:endParaRPr sz="1100" dirty="0">
              <a:solidFill>
                <a:schemeClr val="accent1"/>
              </a:solidFill>
              <a:latin typeface="Exo 2"/>
              <a:ea typeface="Exo 2"/>
              <a:cs typeface="Exo 2"/>
              <a:sym typeface="Exo 2"/>
            </a:endParaRPr>
          </a:p>
        </p:txBody>
      </p:sp>
      <p:sp>
        <p:nvSpPr>
          <p:cNvPr id="242" name="Google Shape;242;p39"/>
          <p:cNvSpPr/>
          <p:nvPr/>
        </p:nvSpPr>
        <p:spPr>
          <a:xfrm>
            <a:off x="4593637" y="2398275"/>
            <a:ext cx="10215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en" sz="1100" dirty="0">
                <a:solidFill>
                  <a:schemeClr val="accent1"/>
                </a:solidFill>
                <a:latin typeface="Exo 2"/>
              </a:rPr>
              <a:t>2.4 -</a:t>
            </a:r>
            <a:r>
              <a:rPr lang="de-DE" sz="1100" dirty="0" err="1">
                <a:solidFill>
                  <a:schemeClr val="accent1"/>
                </a:solidFill>
                <a:latin typeface="Exo 2"/>
              </a:rPr>
              <a:t>Naïve</a:t>
            </a:r>
            <a:r>
              <a:rPr lang="de-DE" sz="1100" dirty="0">
                <a:solidFill>
                  <a:schemeClr val="accent1"/>
                </a:solidFill>
                <a:latin typeface="Exo 2"/>
              </a:rPr>
              <a:t> Bayes </a:t>
            </a:r>
            <a:r>
              <a:rPr lang="de-DE" sz="1100" dirty="0" err="1">
                <a:solidFill>
                  <a:schemeClr val="accent1"/>
                </a:solidFill>
                <a:latin typeface="Exo 2"/>
              </a:rPr>
              <a:t>Classifier</a:t>
            </a:r>
            <a:endParaRPr sz="1100" dirty="0">
              <a:solidFill>
                <a:schemeClr val="accent1"/>
              </a:solidFill>
              <a:latin typeface="Exo 2"/>
            </a:endParaRPr>
          </a:p>
        </p:txBody>
      </p:sp>
      <p:cxnSp>
        <p:nvCxnSpPr>
          <p:cNvPr id="243" name="Google Shape;243;p39"/>
          <p:cNvCxnSpPr>
            <a:stCxn id="241" idx="3"/>
            <a:endCxn id="242" idx="1"/>
          </p:cNvCxnSpPr>
          <p:nvPr/>
        </p:nvCxnSpPr>
        <p:spPr>
          <a:xfrm>
            <a:off x="4308663" y="2786225"/>
            <a:ext cx="284974" cy="100"/>
          </a:xfrm>
          <a:prstGeom prst="straightConnector1">
            <a:avLst/>
          </a:prstGeom>
          <a:noFill/>
          <a:ln w="28575" cap="flat" cmpd="sng">
            <a:solidFill>
              <a:schemeClr val="dk2"/>
            </a:solidFill>
            <a:prstDash val="solid"/>
            <a:round/>
            <a:headEnd type="none" w="med" len="med"/>
            <a:tailEnd type="triangle" w="med" len="med"/>
          </a:ln>
        </p:spPr>
      </p:cxnSp>
      <p:cxnSp>
        <p:nvCxnSpPr>
          <p:cNvPr id="244" name="Google Shape;244;p39"/>
          <p:cNvCxnSpPr/>
          <p:nvPr/>
        </p:nvCxnSpPr>
        <p:spPr>
          <a:xfrm>
            <a:off x="2999078" y="2786325"/>
            <a:ext cx="284700" cy="0"/>
          </a:xfrm>
          <a:prstGeom prst="straightConnector1">
            <a:avLst/>
          </a:prstGeom>
          <a:noFill/>
          <a:ln w="28575" cap="flat" cmpd="sng">
            <a:solidFill>
              <a:schemeClr val="dk2"/>
            </a:solidFill>
            <a:prstDash val="solid"/>
            <a:round/>
            <a:headEnd type="none" w="med" len="med"/>
            <a:tailEnd type="triangle" w="med" len="med"/>
          </a:ln>
        </p:spPr>
      </p:cxnSp>
      <p:sp>
        <p:nvSpPr>
          <p:cNvPr id="245" name="Google Shape;245;p39"/>
          <p:cNvSpPr/>
          <p:nvPr/>
        </p:nvSpPr>
        <p:spPr>
          <a:xfrm>
            <a:off x="7211180" y="2367574"/>
            <a:ext cx="10215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1"/>
                </a:solidFill>
                <a:latin typeface="Exo 2"/>
                <a:sym typeface="Exo 2"/>
              </a:rPr>
              <a:t>2.6 - Decision Trees</a:t>
            </a:r>
            <a:endParaRPr sz="1100" dirty="0">
              <a:solidFill>
                <a:schemeClr val="accent1"/>
              </a:solidFill>
              <a:latin typeface="Exo 2"/>
              <a:sym typeface="Exo 2"/>
            </a:endParaRPr>
          </a:p>
        </p:txBody>
      </p:sp>
      <p:cxnSp>
        <p:nvCxnSpPr>
          <p:cNvPr id="247" name="Google Shape;247;p39"/>
          <p:cNvCxnSpPr>
            <a:cxnSpLocks/>
          </p:cNvCxnSpPr>
          <p:nvPr/>
        </p:nvCxnSpPr>
        <p:spPr>
          <a:xfrm>
            <a:off x="6926180" y="2770549"/>
            <a:ext cx="285000" cy="0"/>
          </a:xfrm>
          <a:prstGeom prst="straightConnector1">
            <a:avLst/>
          </a:prstGeom>
          <a:noFill/>
          <a:ln w="28575" cap="flat" cmpd="sng">
            <a:solidFill>
              <a:schemeClr val="dk2"/>
            </a:solidFill>
            <a:prstDash val="solid"/>
            <a:round/>
            <a:headEnd type="none" w="med" len="med"/>
            <a:tailEnd type="triangle" w="med" len="med"/>
          </a:ln>
        </p:spPr>
      </p:cxnSp>
      <p:cxnSp>
        <p:nvCxnSpPr>
          <p:cNvPr id="248" name="Google Shape;248;p39"/>
          <p:cNvCxnSpPr>
            <a:cxnSpLocks/>
          </p:cNvCxnSpPr>
          <p:nvPr/>
        </p:nvCxnSpPr>
        <p:spPr>
          <a:xfrm>
            <a:off x="5619980" y="2796625"/>
            <a:ext cx="284700" cy="0"/>
          </a:xfrm>
          <a:prstGeom prst="straightConnector1">
            <a:avLst/>
          </a:prstGeom>
          <a:noFill/>
          <a:ln w="28575" cap="flat" cmpd="sng">
            <a:solidFill>
              <a:schemeClr val="dk2"/>
            </a:solidFill>
            <a:prstDash val="solid"/>
            <a:round/>
            <a:headEnd type="none" w="med" len="med"/>
            <a:tailEnd type="triangle" w="med" len="med"/>
          </a:ln>
        </p:spPr>
      </p:cxnSp>
      <p:sp>
        <p:nvSpPr>
          <p:cNvPr id="249" name="Google Shape;249;p39"/>
          <p:cNvSpPr/>
          <p:nvPr/>
        </p:nvSpPr>
        <p:spPr>
          <a:xfrm>
            <a:off x="662875" y="3487200"/>
            <a:ext cx="1462746"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ea typeface="Exo 2"/>
                <a:cs typeface="Exo 2"/>
                <a:sym typeface="Exo 2"/>
              </a:rPr>
              <a:t>3.1 – Ensembling Learning</a:t>
            </a:r>
            <a:endParaRPr sz="1200" dirty="0">
              <a:solidFill>
                <a:schemeClr val="accent1"/>
              </a:solidFill>
              <a:latin typeface="Exo 2"/>
              <a:ea typeface="Exo 2"/>
              <a:cs typeface="Exo 2"/>
              <a:sym typeface="Exo 2"/>
            </a:endParaRPr>
          </a:p>
        </p:txBody>
      </p:sp>
      <p:cxnSp>
        <p:nvCxnSpPr>
          <p:cNvPr id="251" name="Google Shape;251;p39"/>
          <p:cNvCxnSpPr>
            <a:cxnSpLocks/>
            <a:stCxn id="249" idx="3"/>
          </p:cNvCxnSpPr>
          <p:nvPr/>
        </p:nvCxnSpPr>
        <p:spPr>
          <a:xfrm flipV="1">
            <a:off x="2125621" y="3883468"/>
            <a:ext cx="329129" cy="1982"/>
          </a:xfrm>
          <a:prstGeom prst="straightConnector1">
            <a:avLst/>
          </a:prstGeom>
          <a:noFill/>
          <a:ln w="28575" cap="flat" cmpd="sng">
            <a:solidFill>
              <a:schemeClr val="dk2"/>
            </a:solidFill>
            <a:prstDash val="solid"/>
            <a:round/>
            <a:headEnd type="none" w="med" len="med"/>
            <a:tailEnd type="triangle" w="med" len="med"/>
          </a:ln>
        </p:spPr>
      </p:cxnSp>
      <p:sp>
        <p:nvSpPr>
          <p:cNvPr id="252" name="Google Shape;252;p39"/>
          <p:cNvSpPr/>
          <p:nvPr/>
        </p:nvSpPr>
        <p:spPr>
          <a:xfrm>
            <a:off x="3889561" y="3495418"/>
            <a:ext cx="194468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1"/>
                </a:solidFill>
                <a:latin typeface="Exo 2"/>
              </a:rPr>
              <a:t>4</a:t>
            </a:r>
            <a:r>
              <a:rPr lang="en" sz="1200" dirty="0">
                <a:solidFill>
                  <a:schemeClr val="accent1"/>
                </a:solidFill>
                <a:latin typeface="Exo 2"/>
              </a:rPr>
              <a:t>.* - Natural Language Processing (NLP)</a:t>
            </a:r>
            <a:endParaRPr sz="1200" dirty="0">
              <a:solidFill>
                <a:schemeClr val="accent1"/>
              </a:solidFill>
              <a:latin typeface="Exo 2"/>
            </a:endParaRPr>
          </a:p>
        </p:txBody>
      </p:sp>
      <p:cxnSp>
        <p:nvCxnSpPr>
          <p:cNvPr id="253" name="Google Shape;253;p39"/>
          <p:cNvCxnSpPr>
            <a:cxnSpLocks/>
          </p:cNvCxnSpPr>
          <p:nvPr/>
        </p:nvCxnSpPr>
        <p:spPr>
          <a:xfrm flipV="1">
            <a:off x="3512022" y="3885450"/>
            <a:ext cx="370594" cy="101"/>
          </a:xfrm>
          <a:prstGeom prst="straightConnector1">
            <a:avLst/>
          </a:prstGeom>
          <a:noFill/>
          <a:ln w="28575" cap="flat" cmpd="sng">
            <a:solidFill>
              <a:schemeClr val="dk2"/>
            </a:solidFill>
            <a:prstDash val="solid"/>
            <a:round/>
            <a:headEnd type="none" w="med" len="med"/>
            <a:tailEnd type="triangle" w="med" len="med"/>
          </a:ln>
        </p:spPr>
      </p:cxnSp>
      <p:cxnSp>
        <p:nvCxnSpPr>
          <p:cNvPr id="8" name="Connector: Elbow 7">
            <a:extLst>
              <a:ext uri="{FF2B5EF4-FFF2-40B4-BE49-F238E27FC236}">
                <a16:creationId xmlns:a16="http://schemas.microsoft.com/office/drawing/2014/main" id="{7CE7875C-AF3A-C2C2-F19E-141096FF1EEF}"/>
              </a:ext>
            </a:extLst>
          </p:cNvPr>
          <p:cNvCxnSpPr>
            <a:cxnSpLocks/>
          </p:cNvCxnSpPr>
          <p:nvPr/>
        </p:nvCxnSpPr>
        <p:spPr>
          <a:xfrm rot="5400000">
            <a:off x="4576588" y="302261"/>
            <a:ext cx="302525" cy="6004452"/>
          </a:xfrm>
          <a:prstGeom prst="bent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Google Shape;242;p39">
            <a:extLst>
              <a:ext uri="{FF2B5EF4-FFF2-40B4-BE49-F238E27FC236}">
                <a16:creationId xmlns:a16="http://schemas.microsoft.com/office/drawing/2014/main" id="{C367036A-0937-2BA9-B3D7-B66F206EBDE5}"/>
              </a:ext>
            </a:extLst>
          </p:cNvPr>
          <p:cNvSpPr/>
          <p:nvPr/>
        </p:nvSpPr>
        <p:spPr>
          <a:xfrm>
            <a:off x="5899893" y="2387974"/>
            <a:ext cx="10215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indent="0" algn="ctr">
              <a:buFont typeface="Arial"/>
              <a:buNone/>
            </a:pPr>
            <a:r>
              <a:rPr lang="en" sz="1100" dirty="0">
                <a:solidFill>
                  <a:schemeClr val="accent1"/>
                </a:solidFill>
                <a:latin typeface="Exo 2"/>
              </a:rPr>
              <a:t>2.5 - KNN</a:t>
            </a:r>
            <a:endParaRPr sz="1100" dirty="0">
              <a:solidFill>
                <a:schemeClr val="accent1"/>
              </a:solidFill>
              <a:latin typeface="Exo 2"/>
            </a:endParaRPr>
          </a:p>
        </p:txBody>
      </p:sp>
      <p:sp>
        <p:nvSpPr>
          <p:cNvPr id="11" name="Google Shape;246;p39"/>
          <p:cNvSpPr/>
          <p:nvPr/>
        </p:nvSpPr>
        <p:spPr>
          <a:xfrm>
            <a:off x="2484398" y="3497801"/>
            <a:ext cx="1021500" cy="771335"/>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solidFill>
                  <a:schemeClr val="accent1"/>
                </a:solidFill>
                <a:latin typeface="Exo 2"/>
              </a:rPr>
              <a:t>3.2 - Neural Networks</a:t>
            </a:r>
            <a:endParaRPr sz="1200" dirty="0">
              <a:solidFill>
                <a:schemeClr val="accent1"/>
              </a:solidFill>
              <a:latin typeface="Exo 2"/>
            </a:endParaRPr>
          </a:p>
        </p:txBody>
      </p:sp>
      <p:sp>
        <p:nvSpPr>
          <p:cNvPr id="15" name="Google Shape;250;p39"/>
          <p:cNvSpPr/>
          <p:nvPr/>
        </p:nvSpPr>
        <p:spPr>
          <a:xfrm>
            <a:off x="6215053" y="3487163"/>
            <a:ext cx="21255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rPr>
              <a:t>5.* Competition Tips &amp; Final Thoughts</a:t>
            </a:r>
            <a:endParaRPr sz="1200" dirty="0">
              <a:solidFill>
                <a:schemeClr val="accent1"/>
              </a:solidFill>
              <a:latin typeface="Exo 2"/>
            </a:endParaRPr>
          </a:p>
        </p:txBody>
      </p:sp>
      <p:cxnSp>
        <p:nvCxnSpPr>
          <p:cNvPr id="29" name="Google Shape;253;p39">
            <a:extLst>
              <a:ext uri="{FF2B5EF4-FFF2-40B4-BE49-F238E27FC236}">
                <a16:creationId xmlns:a16="http://schemas.microsoft.com/office/drawing/2014/main" id="{83D54D0B-E89E-5AFB-7532-752D8B42179B}"/>
              </a:ext>
            </a:extLst>
          </p:cNvPr>
          <p:cNvCxnSpPr>
            <a:cxnSpLocks/>
          </p:cNvCxnSpPr>
          <p:nvPr/>
        </p:nvCxnSpPr>
        <p:spPr>
          <a:xfrm flipV="1">
            <a:off x="5847310" y="3908621"/>
            <a:ext cx="370594" cy="101"/>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4"/>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89" name="Google Shape;289;p54"/>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Review</a:t>
            </a:r>
            <a:endParaRPr/>
          </a:p>
        </p:txBody>
      </p:sp>
      <p:sp>
        <p:nvSpPr>
          <p:cNvPr id="290" name="Google Shape;290;p54"/>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291" name="Google Shape;291;p54"/>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cxnSp>
        <p:nvCxnSpPr>
          <p:cNvPr id="292" name="Google Shape;292;p54"/>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54"/>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294" name="Google Shape;294;p54"/>
          <p:cNvSpPr txBox="1">
            <a:spLocks noGrp="1"/>
          </p:cNvSpPr>
          <p:nvPr>
            <p:ph type="title" idx="6"/>
          </p:nvPr>
        </p:nvSpPr>
        <p:spPr>
          <a:xfrm>
            <a:off x="5922008" y="20926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95" name="Google Shape;295;p54"/>
          <p:cNvSpPr txBox="1">
            <a:spLocks noGrp="1"/>
          </p:cNvSpPr>
          <p:nvPr>
            <p:ph type="title" idx="7"/>
          </p:nvPr>
        </p:nvSpPr>
        <p:spPr>
          <a:xfrm>
            <a:off x="5922008" y="31123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96" name="Google Shape;296;p54"/>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Logistic Regression</a:t>
            </a:r>
            <a:endParaRPr/>
          </a:p>
        </p:txBody>
      </p:sp>
      <p:sp>
        <p:nvSpPr>
          <p:cNvPr id="297" name="Google Shape;297;p54"/>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Metrics</a:t>
            </a:r>
            <a:endParaRPr/>
          </a:p>
        </p:txBody>
      </p:sp>
      <p:sp>
        <p:nvSpPr>
          <p:cNvPr id="298" name="Google Shape;298;p54"/>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Implementation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5"/>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Classification Review</a:t>
            </a:r>
            <a:endParaRPr/>
          </a:p>
        </p:txBody>
      </p:sp>
      <p:sp>
        <p:nvSpPr>
          <p:cNvPr id="304" name="Google Shape;304;p55"/>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305" name="Google Shape;305;p55"/>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Predicting numerical values as the outputs given certain inputs.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11" name="Google Shape;311;p5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Types of Supervised Machine Learning Problems</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312" name="Google Shape;312;p56"/>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Regression</a:t>
            </a:r>
            <a:endParaRPr/>
          </a:p>
        </p:txBody>
      </p:sp>
      <p:sp>
        <p:nvSpPr>
          <p:cNvPr id="313" name="Google Shape;313;p56"/>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Classification</a:t>
            </a:r>
            <a:endParaRPr/>
          </a:p>
        </p:txBody>
      </p:sp>
      <p:sp>
        <p:nvSpPr>
          <p:cNvPr id="314" name="Google Shape;314;p56"/>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Categorizing objects with given features into certain classes.</a:t>
            </a:r>
            <a:endParaRPr/>
          </a:p>
          <a:p>
            <a:pPr marL="0" lvl="0" indent="0" algn="r" rtl="0">
              <a:spcBef>
                <a:spcPts val="0"/>
              </a:spcBef>
              <a:spcAft>
                <a:spcPts val="0"/>
              </a:spcAft>
              <a:buNone/>
            </a:pPr>
            <a:endParaRPr/>
          </a:p>
          <a:p>
            <a:pPr marL="0" lvl="0" indent="0" algn="r"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Types of Classification Problems</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320" name="Google Shape;320;p57"/>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Binary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21" name="Google Shape;321;p57"/>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falls into either of two categories (e.g. true/false).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22" name="Google Shape;322;p57"/>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Multi-Label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23" name="Google Shape;323;p57"/>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input can belong to multiple categories at the same time.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24" name="Google Shape;324;p57"/>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Multiclass</a:t>
            </a:r>
            <a:endParaRPr/>
          </a:p>
          <a:p>
            <a:pPr marL="0" lvl="0" indent="0" algn="r" rtl="0">
              <a:spcBef>
                <a:spcPts val="0"/>
              </a:spcBef>
              <a:spcAft>
                <a:spcPts val="0"/>
              </a:spcAft>
              <a:buNone/>
            </a:pPr>
            <a:r>
              <a:rPr lang="en"/>
              <a:t>(Multinomial)</a:t>
            </a:r>
            <a:endParaRPr/>
          </a:p>
          <a:p>
            <a:pPr marL="0" lvl="0" indent="0" algn="r" rtl="0">
              <a:spcBef>
                <a:spcPts val="0"/>
              </a:spcBef>
              <a:spcAft>
                <a:spcPts val="0"/>
              </a:spcAft>
              <a:buNone/>
            </a:pPr>
            <a:endParaRPr/>
          </a:p>
          <a:p>
            <a:pPr marL="0" lvl="0" indent="0" algn="r" rtl="0">
              <a:spcBef>
                <a:spcPts val="0"/>
              </a:spcBef>
              <a:spcAft>
                <a:spcPts val="0"/>
              </a:spcAft>
              <a:buNone/>
            </a:pPr>
            <a:endParaRPr/>
          </a:p>
        </p:txBody>
      </p:sp>
      <p:sp>
        <p:nvSpPr>
          <p:cNvPr id="325" name="Google Shape;325;p57"/>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There are more than two possible categories.</a:t>
            </a:r>
            <a:endParaRPr/>
          </a:p>
          <a:p>
            <a:pPr marL="0" lvl="0" indent="0" algn="r" rtl="0">
              <a:spcBef>
                <a:spcPts val="0"/>
              </a:spcBef>
              <a:spcAft>
                <a:spcPts val="0"/>
              </a:spcAft>
              <a:buNone/>
            </a:pPr>
            <a:endParaRPr/>
          </a:p>
          <a:p>
            <a:pPr marL="0" lvl="0" indent="0" algn="r" rtl="0">
              <a:spcBef>
                <a:spcPts val="0"/>
              </a:spcBef>
              <a:spcAft>
                <a:spcPts val="0"/>
              </a:spcAft>
              <a:buNone/>
            </a:pPr>
            <a:endParaRPr/>
          </a:p>
        </p:txBody>
      </p:sp>
      <p:sp>
        <p:nvSpPr>
          <p:cNvPr id="326" name="Google Shape;326;p57"/>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Imbalanced</a:t>
            </a:r>
            <a:endParaRPr/>
          </a:p>
          <a:p>
            <a:pPr marL="0" lvl="0" indent="0" algn="r" rtl="0">
              <a:spcBef>
                <a:spcPts val="0"/>
              </a:spcBef>
              <a:spcAft>
                <a:spcPts val="0"/>
              </a:spcAft>
              <a:buNone/>
            </a:pPr>
            <a:endParaRPr/>
          </a:p>
          <a:p>
            <a:pPr marL="0" lvl="0" indent="0" algn="r" rtl="0">
              <a:spcBef>
                <a:spcPts val="0"/>
              </a:spcBef>
              <a:spcAft>
                <a:spcPts val="0"/>
              </a:spcAft>
              <a:buNone/>
            </a:pPr>
            <a:endParaRPr/>
          </a:p>
        </p:txBody>
      </p:sp>
      <p:sp>
        <p:nvSpPr>
          <p:cNvPr id="327" name="Google Shape;327;p57"/>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The distribution of examples in your training dataset across the classes is not equal.</a:t>
            </a:r>
            <a:endParaRPr/>
          </a:p>
          <a:p>
            <a:pPr marL="0" lvl="0" indent="0" algn="r" rtl="0">
              <a:spcBef>
                <a:spcPts val="0"/>
              </a:spcBef>
              <a:spcAft>
                <a:spcPts val="0"/>
              </a:spcAft>
              <a:buNone/>
            </a:pPr>
            <a:endParaRPr/>
          </a:p>
          <a:p>
            <a:pPr marL="0" lvl="0" indent="0" algn="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Practice!</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333" name="Google Shape;333;p58"/>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Binary Classification</a:t>
            </a:r>
            <a:endParaRPr/>
          </a:p>
        </p:txBody>
      </p:sp>
      <p:sp>
        <p:nvSpPr>
          <p:cNvPr id="334" name="Google Shape;334;p58"/>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Biologists want to figure out which DNA mutations are harmful and which are benign?</a:t>
            </a:r>
            <a:endParaRPr/>
          </a:p>
        </p:txBody>
      </p:sp>
      <p:sp>
        <p:nvSpPr>
          <p:cNvPr id="335" name="Google Shape;335;p58"/>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Regression</a:t>
            </a:r>
            <a:endParaRPr/>
          </a:p>
        </p:txBody>
      </p:sp>
      <p:sp>
        <p:nvSpPr>
          <p:cNvPr id="336" name="Google Shape;336;p58"/>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I drive for 1200 miles, how much should I expect to pay for gas?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7" name="Google Shape;337;p58"/>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Multiclass Classification</a:t>
            </a:r>
            <a:endParaRPr/>
          </a:p>
        </p:txBody>
      </p:sp>
      <p:sp>
        <p:nvSpPr>
          <p:cNvPr id="338" name="Google Shape;338;p58"/>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need to train a robot to recognize what numerals from 0-9 it sees in the photo.</a:t>
            </a:r>
            <a:endParaRPr/>
          </a:p>
          <a:p>
            <a:pPr marL="0" lvl="0" indent="0" algn="r" rtl="0">
              <a:spcBef>
                <a:spcPts val="0"/>
              </a:spcBef>
              <a:spcAft>
                <a:spcPts val="0"/>
              </a:spcAft>
              <a:buNone/>
            </a:pPr>
            <a:endParaRPr/>
          </a:p>
          <a:p>
            <a:pPr marL="0" lvl="0" indent="0" algn="r" rtl="0">
              <a:spcBef>
                <a:spcPts val="0"/>
              </a:spcBef>
              <a:spcAft>
                <a:spcPts val="0"/>
              </a:spcAft>
              <a:buNone/>
            </a:pPr>
            <a:endParaRPr/>
          </a:p>
        </p:txBody>
      </p:sp>
      <p:sp>
        <p:nvSpPr>
          <p:cNvPr id="339" name="Google Shape;339;p58"/>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Binary Classification</a:t>
            </a:r>
            <a:endParaRPr/>
          </a:p>
        </p:txBody>
      </p:sp>
      <p:sp>
        <p:nvSpPr>
          <p:cNvPr id="340" name="Google Shape;340;p58"/>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Given how many hours each student studied for it in preparation, will the student pass the exam?</a:t>
            </a:r>
            <a:endParaRPr/>
          </a:p>
        </p:txBody>
      </p:sp>
      <p:sp>
        <p:nvSpPr>
          <p:cNvPr id="341" name="Google Shape;341;p58"/>
          <p:cNvSpPr txBox="1"/>
          <p:nvPr/>
        </p:nvSpPr>
        <p:spPr>
          <a:xfrm>
            <a:off x="1948750" y="895425"/>
            <a:ext cx="5222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Roboto Condensed Light"/>
                <a:ea typeface="Roboto Condensed Light"/>
                <a:cs typeface="Roboto Condensed Light"/>
                <a:sym typeface="Roboto Condensed Light"/>
              </a:rPr>
              <a:t>What Type of ML Problem Is This?</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1000"/>
                                        <p:tgtEl>
                                          <p:spTgt spid="3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
                                        </p:tgtEl>
                                        <p:attrNameLst>
                                          <p:attrName>style.visibility</p:attrName>
                                        </p:attrNameLst>
                                      </p:cBhvr>
                                      <p:to>
                                        <p:strVal val="visible"/>
                                      </p:to>
                                    </p:set>
                                    <p:animEffect transition="in" filter="fade">
                                      <p:cBhvr>
                                        <p:cTn id="12" dur="1000"/>
                                        <p:tgtEl>
                                          <p:spTgt spid="3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5"/>
                                        </p:tgtEl>
                                        <p:attrNameLst>
                                          <p:attrName>style.visibility</p:attrName>
                                        </p:attrNameLst>
                                      </p:cBhvr>
                                      <p:to>
                                        <p:strVal val="visible"/>
                                      </p:to>
                                    </p:set>
                                    <p:animEffect transition="in" filter="fade">
                                      <p:cBhvr>
                                        <p:cTn id="17" dur="1000"/>
                                        <p:tgtEl>
                                          <p:spTgt spid="3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9"/>
                                        </p:tgtEl>
                                        <p:attrNameLst>
                                          <p:attrName>style.visibility</p:attrName>
                                        </p:attrNameLst>
                                      </p:cBhvr>
                                      <p:to>
                                        <p:strVal val="visible"/>
                                      </p:to>
                                    </p:set>
                                    <p:animEffect transition="in" filter="fade">
                                      <p:cBhvr>
                                        <p:cTn id="22" dur="10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Classification Algorithms</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347" name="Google Shape;347;p59"/>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Discriminant Analysis</a:t>
            </a:r>
            <a:endParaRPr/>
          </a:p>
        </p:txBody>
      </p:sp>
      <p:sp>
        <p:nvSpPr>
          <p:cNvPr id="348" name="Google Shape;348;p59"/>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Linear &amp; Quadratic</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349" name="Google Shape;349;p59"/>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K-Nearest Neighbors</a:t>
            </a:r>
            <a:endParaRPr/>
          </a:p>
        </p:txBody>
      </p:sp>
      <p:sp>
        <p:nvSpPr>
          <p:cNvPr id="350" name="Google Shape;350;p59"/>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Decision Trees</a:t>
            </a:r>
            <a:endParaRPr/>
          </a:p>
        </p:txBody>
      </p:sp>
      <p:sp>
        <p:nvSpPr>
          <p:cNvPr id="351" name="Google Shape;351;p59"/>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Naive Bayes</a:t>
            </a:r>
            <a:endParaRPr/>
          </a:p>
        </p:txBody>
      </p:sp>
      <p:sp>
        <p:nvSpPr>
          <p:cNvPr id="352" name="Google Shape;352;p59"/>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Support Vectors</a:t>
            </a:r>
            <a:endParaRPr/>
          </a:p>
        </p:txBody>
      </p:sp>
      <p:sp>
        <p:nvSpPr>
          <p:cNvPr id="353" name="Google Shape;353;p59"/>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Neural Networks</a:t>
            </a:r>
            <a:endParaRPr/>
          </a:p>
        </p:txBody>
      </p:sp>
      <p:cxnSp>
        <p:nvCxnSpPr>
          <p:cNvPr id="354" name="Google Shape;354;p59"/>
          <p:cNvCxnSpPr/>
          <p:nvPr/>
        </p:nvCxnSpPr>
        <p:spPr>
          <a:xfrm rot="10800000">
            <a:off x="-49600" y="1722725"/>
            <a:ext cx="5334600" cy="0"/>
          </a:xfrm>
          <a:prstGeom prst="straightConnector1">
            <a:avLst/>
          </a:prstGeom>
          <a:noFill/>
          <a:ln w="9525" cap="flat" cmpd="sng">
            <a:solidFill>
              <a:schemeClr val="dk1"/>
            </a:solidFill>
            <a:prstDash val="solid"/>
            <a:round/>
            <a:headEnd type="none" w="med" len="med"/>
            <a:tailEnd type="none" w="med" len="med"/>
          </a:ln>
        </p:spPr>
      </p:cxnSp>
      <p:cxnSp>
        <p:nvCxnSpPr>
          <p:cNvPr id="355" name="Google Shape;355;p59"/>
          <p:cNvCxnSpPr/>
          <p:nvPr/>
        </p:nvCxnSpPr>
        <p:spPr>
          <a:xfrm rot="10800000">
            <a:off x="3886250" y="3461525"/>
            <a:ext cx="5293800" cy="0"/>
          </a:xfrm>
          <a:prstGeom prst="straightConnector1">
            <a:avLst/>
          </a:prstGeom>
          <a:noFill/>
          <a:ln w="9525" cap="flat" cmpd="sng">
            <a:solidFill>
              <a:schemeClr val="dk1"/>
            </a:solidFill>
            <a:prstDash val="solid"/>
            <a:round/>
            <a:headEnd type="none" w="med" len="med"/>
            <a:tailEnd type="none" w="med" len="med"/>
          </a:ln>
        </p:spPr>
      </p:cxnSp>
      <p:grpSp>
        <p:nvGrpSpPr>
          <p:cNvPr id="356" name="Google Shape;356;p59"/>
          <p:cNvGrpSpPr/>
          <p:nvPr/>
        </p:nvGrpSpPr>
        <p:grpSpPr>
          <a:xfrm>
            <a:off x="2828333" y="1307814"/>
            <a:ext cx="278692" cy="331130"/>
            <a:chOff x="-48233050" y="3569725"/>
            <a:chExt cx="252050" cy="299475"/>
          </a:xfrm>
        </p:grpSpPr>
        <p:sp>
          <p:nvSpPr>
            <p:cNvPr id="357" name="Google Shape;357;p59"/>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9"/>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9"/>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59"/>
          <p:cNvGrpSpPr/>
          <p:nvPr/>
        </p:nvGrpSpPr>
        <p:grpSpPr>
          <a:xfrm>
            <a:off x="1189260" y="1308215"/>
            <a:ext cx="330936" cy="330743"/>
            <a:chOff x="-49764975" y="3183375"/>
            <a:chExt cx="299300" cy="299125"/>
          </a:xfrm>
        </p:grpSpPr>
        <p:sp>
          <p:nvSpPr>
            <p:cNvPr id="361" name="Google Shape;361;p5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9"/>
          <p:cNvGrpSpPr/>
          <p:nvPr/>
        </p:nvGrpSpPr>
        <p:grpSpPr>
          <a:xfrm>
            <a:off x="4414286" y="1311087"/>
            <a:ext cx="332677" cy="330964"/>
            <a:chOff x="-47155575" y="3200500"/>
            <a:chExt cx="300875" cy="299325"/>
          </a:xfrm>
        </p:grpSpPr>
        <p:sp>
          <p:nvSpPr>
            <p:cNvPr id="371" name="Google Shape;371;p59"/>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9"/>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9"/>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9"/>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9"/>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9"/>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59"/>
          <p:cNvGrpSpPr/>
          <p:nvPr/>
        </p:nvGrpSpPr>
        <p:grpSpPr>
          <a:xfrm>
            <a:off x="4431899" y="3043763"/>
            <a:ext cx="330936" cy="330107"/>
            <a:chOff x="-47154000" y="3939275"/>
            <a:chExt cx="299300" cy="298550"/>
          </a:xfrm>
        </p:grpSpPr>
        <p:sp>
          <p:nvSpPr>
            <p:cNvPr id="378" name="Google Shape;378;p59"/>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9"/>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9"/>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9"/>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59"/>
          <p:cNvGrpSpPr/>
          <p:nvPr/>
        </p:nvGrpSpPr>
        <p:grpSpPr>
          <a:xfrm>
            <a:off x="7701924" y="3056473"/>
            <a:ext cx="336507" cy="336507"/>
            <a:chOff x="3271200" y="1435075"/>
            <a:chExt cx="481825" cy="481825"/>
          </a:xfrm>
        </p:grpSpPr>
        <p:sp>
          <p:nvSpPr>
            <p:cNvPr id="383" name="Google Shape;383;p59"/>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 name="Google Shape;384;p59"/>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5" name="Google Shape;385;p59"/>
          <p:cNvGrpSpPr/>
          <p:nvPr/>
        </p:nvGrpSpPr>
        <p:grpSpPr>
          <a:xfrm>
            <a:off x="6064921" y="3041415"/>
            <a:ext cx="334924" cy="334820"/>
            <a:chOff x="5642475" y="1435075"/>
            <a:chExt cx="481975" cy="481825"/>
          </a:xfrm>
        </p:grpSpPr>
        <p:sp>
          <p:nvSpPr>
            <p:cNvPr id="386" name="Google Shape;386;p59"/>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 name="Google Shape;387;p59"/>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 name="Google Shape;388;p59"/>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89" name="Google Shape;389;p59"/>
          <p:cNvSpPr txBox="1"/>
          <p:nvPr/>
        </p:nvSpPr>
        <p:spPr>
          <a:xfrm>
            <a:off x="2793375" y="2197025"/>
            <a:ext cx="35574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300" b="1" u="sng">
                <a:solidFill>
                  <a:srgbClr val="FF6B65"/>
                </a:solidFill>
                <a:latin typeface="Roboto Condensed"/>
                <a:ea typeface="Roboto Condensed"/>
                <a:cs typeface="Roboto Condensed"/>
                <a:sym typeface="Roboto Condensed"/>
              </a:rPr>
              <a:t>LOGISTIC REGRESSION</a:t>
            </a:r>
            <a:endParaRPr sz="2300" b="1" u="sng">
              <a:solidFill>
                <a:srgbClr val="FF6B65"/>
              </a:solidFill>
              <a:latin typeface="Roboto Condensed"/>
              <a:ea typeface="Roboto Condensed"/>
              <a:cs typeface="Roboto Condensed"/>
              <a:sym typeface="Roboto Condensed"/>
            </a:endParaRPr>
          </a:p>
        </p:txBody>
      </p:sp>
      <p:pic>
        <p:nvPicPr>
          <p:cNvPr id="390" name="Google Shape;390;p59"/>
          <p:cNvPicPr preferRelativeResize="0"/>
          <p:nvPr/>
        </p:nvPicPr>
        <p:blipFill>
          <a:blip r:embed="rId3">
            <a:alphaModFix/>
          </a:blip>
          <a:stretch>
            <a:fillRect/>
          </a:stretch>
        </p:blipFill>
        <p:spPr>
          <a:xfrm>
            <a:off x="2555446" y="2061595"/>
            <a:ext cx="1465526" cy="1340956"/>
          </a:xfrm>
          <a:prstGeom prst="rect">
            <a:avLst/>
          </a:prstGeom>
          <a:noFill/>
          <a:ln>
            <a:noFill/>
          </a:ln>
        </p:spPr>
      </p:pic>
      <p:pic>
        <p:nvPicPr>
          <p:cNvPr id="391" name="Google Shape;391;p59"/>
          <p:cNvPicPr preferRelativeResize="0"/>
          <p:nvPr/>
        </p:nvPicPr>
        <p:blipFill>
          <a:blip r:embed="rId3">
            <a:alphaModFix/>
          </a:blip>
          <a:stretch>
            <a:fillRect/>
          </a:stretch>
        </p:blipFill>
        <p:spPr>
          <a:xfrm>
            <a:off x="3269196" y="1795945"/>
            <a:ext cx="1465526" cy="1340956"/>
          </a:xfrm>
          <a:prstGeom prst="rect">
            <a:avLst/>
          </a:prstGeom>
          <a:noFill/>
          <a:ln>
            <a:noFill/>
          </a:ln>
        </p:spPr>
      </p:pic>
      <p:pic>
        <p:nvPicPr>
          <p:cNvPr id="392" name="Google Shape;392;p59"/>
          <p:cNvPicPr preferRelativeResize="0"/>
          <p:nvPr/>
        </p:nvPicPr>
        <p:blipFill>
          <a:blip r:embed="rId3">
            <a:alphaModFix/>
          </a:blip>
          <a:stretch>
            <a:fillRect/>
          </a:stretch>
        </p:blipFill>
        <p:spPr>
          <a:xfrm>
            <a:off x="4211669" y="2026943"/>
            <a:ext cx="1208175" cy="1105475"/>
          </a:xfrm>
          <a:prstGeom prst="rect">
            <a:avLst/>
          </a:prstGeom>
          <a:noFill/>
          <a:ln>
            <a:noFill/>
          </a:ln>
        </p:spPr>
      </p:pic>
      <p:pic>
        <p:nvPicPr>
          <p:cNvPr id="393" name="Google Shape;393;p59"/>
          <p:cNvPicPr preferRelativeResize="0"/>
          <p:nvPr/>
        </p:nvPicPr>
        <p:blipFill>
          <a:blip r:embed="rId3">
            <a:alphaModFix/>
          </a:blip>
          <a:stretch>
            <a:fillRect/>
          </a:stretch>
        </p:blipFill>
        <p:spPr>
          <a:xfrm>
            <a:off x="4885250" y="1900704"/>
            <a:ext cx="1465526" cy="134095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anim calcmode="lin" valueType="num">
                                      <p:cBhvr additive="base">
                                        <p:cTn id="7" dur="2100"/>
                                        <p:tgtEl>
                                          <p:spTgt spid="389"/>
                                        </p:tgtEl>
                                        <p:attrNameLst>
                                          <p:attrName>ppt_y</p:attrName>
                                        </p:attrNameLst>
                                      </p:cBhvr>
                                      <p:tavLst>
                                        <p:tav tm="0">
                                          <p:val>
                                            <p:strVal val="#ppt_y-1"/>
                                          </p:val>
                                        </p:tav>
                                        <p:tav tm="100000">
                                          <p:val>
                                            <p:strVal val="#ppt_y"/>
                                          </p:val>
                                        </p:tav>
                                      </p:tavLst>
                                    </p:anim>
                                  </p:childTnLst>
                                </p:cTn>
                              </p:par>
                            </p:childTnLst>
                          </p:cTn>
                        </p:par>
                        <p:par>
                          <p:cTn id="8" fill="hold">
                            <p:stCondLst>
                              <p:cond delay="2100"/>
                            </p:stCondLst>
                            <p:childTnLst>
                              <p:par>
                                <p:cTn id="9" presetID="10" presetClass="entr" presetSubtype="0" fill="hold" nodeType="afterEffect">
                                  <p:stCondLst>
                                    <p:cond delay="0"/>
                                  </p:stCondLst>
                                  <p:childTnLst>
                                    <p:set>
                                      <p:cBhvr>
                                        <p:cTn id="10" dur="1" fill="hold">
                                          <p:stCondLst>
                                            <p:cond delay="0"/>
                                          </p:stCondLst>
                                        </p:cTn>
                                        <p:tgtEl>
                                          <p:spTgt spid="391"/>
                                        </p:tgtEl>
                                        <p:attrNameLst>
                                          <p:attrName>style.visibility</p:attrName>
                                        </p:attrNameLst>
                                      </p:cBhvr>
                                      <p:to>
                                        <p:strVal val="visible"/>
                                      </p:to>
                                    </p:set>
                                    <p:animEffect transition="in" filter="fade">
                                      <p:cBhvr>
                                        <p:cTn id="11" dur="1"/>
                                        <p:tgtEl>
                                          <p:spTgt spid="391"/>
                                        </p:tgtEl>
                                      </p:cBhvr>
                                    </p:animEffect>
                                  </p:childTnLst>
                                </p:cTn>
                              </p:par>
                              <p:par>
                                <p:cTn id="12" presetID="10" presetClass="entr" presetSubtype="0" fill="hold" nodeType="withEffect">
                                  <p:stCondLst>
                                    <p:cond delay="0"/>
                                  </p:stCondLst>
                                  <p:childTnLst>
                                    <p:set>
                                      <p:cBhvr>
                                        <p:cTn id="13" dur="1" fill="hold">
                                          <p:stCondLst>
                                            <p:cond delay="0"/>
                                          </p:stCondLst>
                                        </p:cTn>
                                        <p:tgtEl>
                                          <p:spTgt spid="392"/>
                                        </p:tgtEl>
                                        <p:attrNameLst>
                                          <p:attrName>style.visibility</p:attrName>
                                        </p:attrNameLst>
                                      </p:cBhvr>
                                      <p:to>
                                        <p:strVal val="visible"/>
                                      </p:to>
                                    </p:set>
                                    <p:animEffect transition="in" filter="fade">
                                      <p:cBhvr>
                                        <p:cTn id="14" dur="1000"/>
                                        <p:tgtEl>
                                          <p:spTgt spid="392"/>
                                        </p:tgtEl>
                                      </p:cBhvr>
                                    </p:animEffect>
                                  </p:childTnLst>
                                </p:cTn>
                              </p:par>
                              <p:par>
                                <p:cTn id="15" presetID="10" presetClass="entr" presetSubtype="0" fill="hold" nodeType="withEffect">
                                  <p:stCondLst>
                                    <p:cond delay="0"/>
                                  </p:stCondLst>
                                  <p:childTnLst>
                                    <p:set>
                                      <p:cBhvr>
                                        <p:cTn id="16" dur="1" fill="hold">
                                          <p:stCondLst>
                                            <p:cond delay="0"/>
                                          </p:stCondLst>
                                        </p:cTn>
                                        <p:tgtEl>
                                          <p:spTgt spid="393"/>
                                        </p:tgtEl>
                                        <p:attrNameLst>
                                          <p:attrName>style.visibility</p:attrName>
                                        </p:attrNameLst>
                                      </p:cBhvr>
                                      <p:to>
                                        <p:strVal val="visible"/>
                                      </p:to>
                                    </p:set>
                                    <p:animEffect transition="in" filter="fade">
                                      <p:cBhvr>
                                        <p:cTn id="17" dur="1000"/>
                                        <p:tgtEl>
                                          <p:spTgt spid="393"/>
                                        </p:tgtEl>
                                      </p:cBhvr>
                                    </p:animEffect>
                                  </p:childTnLst>
                                </p:cTn>
                              </p:par>
                              <p:par>
                                <p:cTn id="18" presetID="10" presetClass="entr" presetSubtype="0" fill="hold" nodeType="withEffect">
                                  <p:stCondLst>
                                    <p:cond delay="0"/>
                                  </p:stCondLst>
                                  <p:childTnLst>
                                    <p:set>
                                      <p:cBhvr>
                                        <p:cTn id="19" dur="1" fill="hold">
                                          <p:stCondLst>
                                            <p:cond delay="0"/>
                                          </p:stCondLst>
                                        </p:cTn>
                                        <p:tgtEl>
                                          <p:spTgt spid="390"/>
                                        </p:tgtEl>
                                        <p:attrNameLst>
                                          <p:attrName>style.visibility</p:attrName>
                                        </p:attrNameLst>
                                      </p:cBhvr>
                                      <p:to>
                                        <p:strVal val="visible"/>
                                      </p:to>
                                    </p:set>
                                    <p:animEffect transition="in" filter="fade">
                                      <p:cBhvr>
                                        <p:cTn id="20" dur="1000"/>
                                        <p:tgtEl>
                                          <p:spTgt spid="390"/>
                                        </p:tgtEl>
                                      </p:cBhvr>
                                    </p:animEffect>
                                  </p:childTnLst>
                                </p:cTn>
                              </p:par>
                            </p:childTnLst>
                          </p:cTn>
                        </p:par>
                        <p:par>
                          <p:cTn id="21" fill="hold">
                            <p:stCondLst>
                              <p:cond delay="3100"/>
                            </p:stCondLst>
                            <p:childTnLst>
                              <p:par>
                                <p:cTn id="22" presetID="10" presetClass="exit" presetSubtype="0" fill="hold" nodeType="afterEffect">
                                  <p:stCondLst>
                                    <p:cond delay="0"/>
                                  </p:stCondLst>
                                  <p:childTnLst>
                                    <p:animEffect transition="out" filter="fade">
                                      <p:cBhvr>
                                        <p:cTn id="23" dur="200"/>
                                        <p:tgtEl>
                                          <p:spTgt spid="390"/>
                                        </p:tgtEl>
                                      </p:cBhvr>
                                    </p:animEffect>
                                    <p:set>
                                      <p:cBhvr>
                                        <p:cTn id="24" dur="1" fill="hold">
                                          <p:stCondLst>
                                            <p:cond delay="200"/>
                                          </p:stCondLst>
                                        </p:cTn>
                                        <p:tgtEl>
                                          <p:spTgt spid="39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1000"/>
                                        <p:tgtEl>
                                          <p:spTgt spid="391"/>
                                        </p:tgtEl>
                                      </p:cBhvr>
                                    </p:animEffect>
                                    <p:set>
                                      <p:cBhvr>
                                        <p:cTn id="27" dur="1" fill="hold">
                                          <p:stCondLst>
                                            <p:cond delay="1000"/>
                                          </p:stCondLst>
                                        </p:cTn>
                                        <p:tgtEl>
                                          <p:spTgt spid="391"/>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1000"/>
                                        <p:tgtEl>
                                          <p:spTgt spid="393"/>
                                        </p:tgtEl>
                                      </p:cBhvr>
                                    </p:animEffect>
                                    <p:set>
                                      <p:cBhvr>
                                        <p:cTn id="30" dur="1" fill="hold">
                                          <p:stCondLst>
                                            <p:cond delay="1000"/>
                                          </p:stCondLst>
                                        </p:cTn>
                                        <p:tgtEl>
                                          <p:spTgt spid="393"/>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2600"/>
                                        <p:tgtEl>
                                          <p:spTgt spid="392"/>
                                        </p:tgtEl>
                                      </p:cBhvr>
                                    </p:animEffect>
                                    <p:set>
                                      <p:cBhvr>
                                        <p:cTn id="33" dur="1" fill="hold">
                                          <p:stCondLst>
                                            <p:cond delay="2600"/>
                                          </p:stCondLst>
                                        </p:cTn>
                                        <p:tgtEl>
                                          <p:spTgt spid="3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0"/>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Logistic Regression</a:t>
            </a:r>
            <a:endParaRPr/>
          </a:p>
        </p:txBody>
      </p:sp>
      <p:sp>
        <p:nvSpPr>
          <p:cNvPr id="399" name="Google Shape;399;p60"/>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cxnSp>
        <p:nvCxnSpPr>
          <p:cNvPr id="400" name="Google Shape;400;p60"/>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1433</Words>
  <Application>Microsoft Office PowerPoint</Application>
  <PresentationFormat>On-screen Show (16:9)</PresentationFormat>
  <Paragraphs>137</Paragraphs>
  <Slides>19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Roboto Condensed Light</vt:lpstr>
      <vt:lpstr>Fira Sans Extra Condensed Medium</vt:lpstr>
      <vt:lpstr>Roboto Condensed</vt:lpstr>
      <vt:lpstr>Exo 2</vt:lpstr>
      <vt:lpstr>Arial</vt:lpstr>
      <vt:lpstr>Tech Newsletter by Slidesgo</vt:lpstr>
      <vt:lpstr>08 - LOGISTIC REGRESSION</vt:lpstr>
      <vt:lpstr>Course Overview:</vt:lpstr>
      <vt:lpstr>TABLE OF CONTENTS</vt:lpstr>
      <vt:lpstr>Classification Review</vt:lpstr>
      <vt:lpstr>Types of Supervised Machine Learning Problems  </vt:lpstr>
      <vt:lpstr>Types of Classification Problems    </vt:lpstr>
      <vt:lpstr>Let’s Practice!  </vt:lpstr>
      <vt:lpstr>Classification Algorithms  </vt:lpstr>
      <vt:lpstr>Logistic Regression</vt:lpstr>
      <vt:lpstr>WHAT IS LOGISTIC REGRESSION?</vt:lpstr>
      <vt:lpstr>Why Not Linear Regression?</vt:lpstr>
      <vt:lpstr>The Math </vt:lpstr>
      <vt:lpstr>Math (Cont’d)</vt:lpstr>
      <vt:lpstr>Metrics</vt:lpstr>
      <vt:lpstr>Metrics</vt:lpstr>
      <vt:lpstr>ROC &amp; AUC</vt:lpstr>
      <vt:lpstr>Log Loss (Binary Cross-Entropy)</vt:lpstr>
      <vt:lpstr>Implementation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08 - LOGISTIC REGRESSION</dc:title>
  <cp:lastModifiedBy>Hamed, Osama</cp:lastModifiedBy>
  <cp:revision>7</cp:revision>
  <cp:lastPrinted>2024-04-17T20:44:23Z</cp:lastPrinted>
  <dcterms:modified xsi:type="dcterms:W3CDTF">2025-08-21T07:20:13Z</dcterms:modified>
</cp:coreProperties>
</file>